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68" r:id="rId6"/>
    <p:sldId id="258" r:id="rId7"/>
    <p:sldId id="259" r:id="rId8"/>
    <p:sldId id="266" r:id="rId9"/>
    <p:sldId id="270" r:id="rId10"/>
    <p:sldId id="271" r:id="rId11"/>
    <p:sldId id="272" r:id="rId12"/>
    <p:sldId id="273" r:id="rId13"/>
    <p:sldId id="263" r:id="rId14"/>
    <p:sldId id="274" r:id="rId15"/>
    <p:sldId id="269" r:id="rId16"/>
  </p:sldIdLst>
  <p:sldSz cx="14630400" cy="8229600"/>
  <p:notesSz cx="8229600" cy="14630400"/>
  <p:embeddedFontLst>
    <p:embeddedFont>
      <p:font typeface="Geist" pitchFamily="34" charset="-122"/>
      <p:bold r:id="rId20"/>
    </p:embeddedFont>
    <p:embeddedFont>
      <p:font typeface="Calibri" panose="020F0502020204030204"/>
      <p:regular r:id="rId21"/>
      <p:bold r:id="rId22"/>
      <p:italic r:id="rId23"/>
      <p:boldItalic r:id="rId24"/>
    </p:embeddedFont>
    <p:embeddedFont>
      <p:font typeface="Gill Sans MT" panose="020B0502020104020203" charset="0"/>
      <p:regular r:id="rId25"/>
      <p:bold r:id="rId26"/>
      <p:italic r:id="rId27"/>
      <p:boldItalic r:id="rId2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86" userDrawn="1">
          <p15:clr>
            <a:srgbClr val="A4A3A4"/>
          </p15:clr>
        </p15:guide>
        <p15:guide id="2" pos="45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7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autoAdjust="0"/>
    <p:restoredTop sz="94610" autoAdjust="0"/>
  </p:normalViewPr>
  <p:slideViewPr>
    <p:cSldViewPr snapToGrid="0" snapToObjects="1" showGuides="1">
      <p:cViewPr>
        <p:scale>
          <a:sx n="82" d="100"/>
          <a:sy n="82" d="100"/>
        </p:scale>
        <p:origin x="-192" y="294"/>
      </p:cViewPr>
      <p:guideLst>
        <p:guide orient="horz" pos="2586"/>
        <p:guide pos="4596"/>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font" Target="fonts/font9.fntdata"/><Relationship Id="rId27" Type="http://schemas.openxmlformats.org/officeDocument/2006/relationships/font" Target="fonts/font8.fntdata"/><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20240" y="2864093"/>
            <a:ext cx="10789920" cy="1975104"/>
          </a:xfrm>
          <a:solidFill>
            <a:srgbClr val="FFFFFF"/>
          </a:solidFill>
          <a:ln w="38100">
            <a:solidFill>
              <a:srgbClr val="404040"/>
            </a:solidFill>
          </a:ln>
        </p:spPr>
        <p:txBody>
          <a:bodyPr lIns="274320" rIns="274320" anchor="ctr" anchorCtr="1">
            <a:normAutofit/>
          </a:bodyPr>
          <a:lstStyle>
            <a:lvl1pPr algn="ctr">
              <a:defRPr sz="456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3234233" y="5223053"/>
            <a:ext cx="8161934" cy="1487873"/>
          </a:xfrm>
          <a:noFill/>
        </p:spPr>
        <p:txBody>
          <a:bodyPr>
            <a:normAutofit/>
          </a:bodyPr>
          <a:lstStyle>
            <a:lvl1pPr marL="0" indent="0" algn="ctr">
              <a:buNone/>
              <a:defRPr sz="2400">
                <a:solidFill>
                  <a:schemeClr val="tx1">
                    <a:lumMod val="75000"/>
                    <a:lumOff val="25000"/>
                  </a:schemeClr>
                </a:solidFill>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pPr lvl="0"/>
            <a:endParaRPr lang="en-US"/>
          </a:p>
        </p:txBody>
      </p:sp>
      <p:sp>
        <p:nvSpPr>
          <p:cNvPr id="8" name="Footer Placeholder 7"/>
          <p:cNvSpPr>
            <a:spLocks noGrp="1"/>
          </p:cNvSpPr>
          <p:nvPr>
            <p:ph type="ftr" sz="quarter" idx="11"/>
          </p:nvPr>
        </p:nvSpPr>
        <p:spPr/>
        <p:txBody>
          <a:bodyPr/>
          <a:lstStyle/>
          <a:p>
            <a:pPr lvl="0"/>
            <a:endParaRPr lang="en-US"/>
          </a:p>
        </p:txBody>
      </p:sp>
      <p:sp>
        <p:nvSpPr>
          <p:cNvPr id="9" name="Slide Number Placeholder 8"/>
          <p:cNvSpPr>
            <a:spLocks noGrp="1"/>
          </p:cNvSpPr>
          <p:nvPr>
            <p:ph type="sldNum" sz="quarter" idx="12"/>
          </p:nvPr>
        </p:nvSpPr>
        <p:spPr/>
        <p:txBody>
          <a:bodyPr/>
          <a:lstStyle/>
          <a:p>
            <a:pPr lvl="0"/>
            <a:fld id="{9A0DB2DC-4C9A-4742-B13C-FB6460FD3503}" type="slidenum">
              <a:rPr lang="en-US" smtClean="0"/>
            </a:fld>
            <a:endParaRPr lang="en-US"/>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83734" y="1124712"/>
            <a:ext cx="1558330" cy="59801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77364" y="1124712"/>
            <a:ext cx="7438187" cy="5980176"/>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smtClean="0"/>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pPr lvl="0"/>
            <a:endParaRPr lang="en-US"/>
          </a:p>
        </p:txBody>
      </p:sp>
      <p:sp>
        <p:nvSpPr>
          <p:cNvPr id="8" name="Footer Placeholder 7"/>
          <p:cNvSpPr>
            <a:spLocks noGrp="1"/>
          </p:cNvSpPr>
          <p:nvPr>
            <p:ph type="ftr" sz="quarter" idx="11"/>
          </p:nvPr>
        </p:nvSpPr>
        <p:spPr/>
        <p:txBody>
          <a:bodyPr/>
          <a:lstStyle/>
          <a:p>
            <a:pPr lvl="0"/>
            <a:endParaRPr lang="en-US"/>
          </a:p>
        </p:txBody>
      </p:sp>
      <p:sp>
        <p:nvSpPr>
          <p:cNvPr id="9" name="Slide Number Placeholder 8"/>
          <p:cNvSpPr>
            <a:spLocks noGrp="1"/>
          </p:cNvSpPr>
          <p:nvPr>
            <p:ph type="sldNum" sz="quarter" idx="12"/>
          </p:nvPr>
        </p:nvSpPr>
        <p:spPr/>
        <p:txBody>
          <a:bodyPr/>
          <a:lstStyle/>
          <a:p>
            <a:pPr lvl="0"/>
            <a:fld id="{9A0DB2DC-4C9A-4742-B13C-FB6460FD3503}"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20240" y="2864093"/>
            <a:ext cx="10789920" cy="1975104"/>
          </a:xfrm>
          <a:solidFill>
            <a:srgbClr val="FFFFFF"/>
          </a:solidFill>
          <a:ln w="38100">
            <a:solidFill>
              <a:srgbClr val="404040"/>
            </a:solidFill>
          </a:ln>
        </p:spPr>
        <p:txBody>
          <a:bodyPr lIns="274320" rIns="274320" anchor="ctr" anchorCtr="1">
            <a:normAutofit/>
          </a:bodyPr>
          <a:lstStyle>
            <a:lvl1pPr>
              <a:defRPr sz="456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34233" y="5222958"/>
            <a:ext cx="8161934" cy="1518098"/>
          </a:xfrm>
        </p:spPr>
        <p:txBody>
          <a:bodyPr anchor="t" anchorCtr="1">
            <a:normAutofit/>
          </a:bodyPr>
          <a:lstStyle>
            <a:lvl1pPr marL="0" indent="0">
              <a:buNone/>
              <a:defRPr sz="2400">
                <a:solidFill>
                  <a:schemeClr val="tx1"/>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endParaRPr lang="en-US"/>
          </a:p>
        </p:txBody>
      </p:sp>
      <p:sp>
        <p:nvSpPr>
          <p:cNvPr id="7" name="Date Placeholder 6"/>
          <p:cNvSpPr>
            <a:spLocks noGrp="1"/>
          </p:cNvSpPr>
          <p:nvPr>
            <p:ph type="dt" sz="half" idx="10"/>
          </p:nvPr>
        </p:nvSpPr>
        <p:spPr/>
        <p:txBody>
          <a:bodyPr/>
          <a:lstStyle/>
          <a:p>
            <a:pPr lvl="0"/>
            <a:endParaRPr lang="en-US"/>
          </a:p>
        </p:txBody>
      </p:sp>
      <p:sp>
        <p:nvSpPr>
          <p:cNvPr id="8" name="Footer Placeholder 7"/>
          <p:cNvSpPr>
            <a:spLocks noGrp="1"/>
          </p:cNvSpPr>
          <p:nvPr>
            <p:ph type="ftr" sz="quarter" idx="11"/>
          </p:nvPr>
        </p:nvSpPr>
        <p:spPr/>
        <p:txBody>
          <a:bodyPr/>
          <a:lstStyle/>
          <a:p>
            <a:pPr lvl="0"/>
            <a:endParaRPr lang="en-US"/>
          </a:p>
        </p:txBody>
      </p:sp>
      <p:sp>
        <p:nvSpPr>
          <p:cNvPr id="9" name="Slide Number Placeholder 8"/>
          <p:cNvSpPr>
            <a:spLocks noGrp="1"/>
          </p:cNvSpPr>
          <p:nvPr>
            <p:ph type="sldNum" sz="quarter" idx="12"/>
          </p:nvPr>
        </p:nvSpPr>
        <p:spPr/>
        <p:txBody>
          <a:bodyPr/>
          <a:lstStyle/>
          <a:p>
            <a:pPr lvl="0"/>
            <a:fld id="{9A0DB2DC-4C9A-4742-B13C-FB6460FD3503}" type="slidenum">
              <a:rPr lang="en-US" smtClean="0"/>
            </a:fld>
            <a:endParaRPr lang="en-US"/>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98295" y="3165653"/>
            <a:ext cx="5126125" cy="372237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7605979" y="3165653"/>
            <a:ext cx="5124296" cy="372237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8" name="Date Placeholder 7"/>
          <p:cNvSpPr>
            <a:spLocks noGrp="1"/>
          </p:cNvSpPr>
          <p:nvPr>
            <p:ph type="dt" sz="half" idx="10"/>
          </p:nvPr>
        </p:nvSpPr>
        <p:spPr/>
        <p:txBody>
          <a:bodyPr/>
          <a:lstStyle/>
          <a:p>
            <a:pPr lvl="0"/>
            <a:endParaRPr lang="en-US"/>
          </a:p>
        </p:txBody>
      </p:sp>
      <p:sp>
        <p:nvSpPr>
          <p:cNvPr id="9" name="Footer Placeholder 8"/>
          <p:cNvSpPr>
            <a:spLocks noGrp="1"/>
          </p:cNvSpPr>
          <p:nvPr>
            <p:ph type="ftr" sz="quarter" idx="11"/>
          </p:nvPr>
        </p:nvSpPr>
        <p:spPr/>
        <p:txBody>
          <a:bodyPr/>
          <a:lstStyle/>
          <a:p>
            <a:pPr lvl="0"/>
            <a:endParaRPr lang="en-US"/>
          </a:p>
        </p:txBody>
      </p:sp>
      <p:sp>
        <p:nvSpPr>
          <p:cNvPr id="10" name="Slide Number Placeholder 9"/>
          <p:cNvSpPr>
            <a:spLocks noGrp="1"/>
          </p:cNvSpPr>
          <p:nvPr>
            <p:ph type="sldNum" sz="quarter" idx="12"/>
          </p:nvPr>
        </p:nvSpPr>
        <p:spPr/>
        <p:txBody>
          <a:bodyPr/>
          <a:lstStyle/>
          <a:p>
            <a:pPr lvl="0"/>
            <a:fld id="{9A0DB2DC-4C9A-4742-B13C-FB6460FD3503}"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00123" y="2776120"/>
            <a:ext cx="5124298" cy="844904"/>
          </a:xfrm>
        </p:spPr>
        <p:txBody>
          <a:bodyPr anchor="b" anchorCtr="1">
            <a:normAutofit/>
          </a:bodyPr>
          <a:lstStyle>
            <a:lvl1pPr marL="0" indent="0" algn="ctr">
              <a:buNone/>
              <a:defRPr sz="2280" b="0" cap="all" spc="120" baseline="0">
                <a:solidFill>
                  <a:schemeClr val="accent2"/>
                </a:solidFill>
              </a:defRPr>
            </a:lvl1pPr>
            <a:lvl2pPr marL="548640" indent="0">
              <a:buNone/>
              <a:defRPr sz="228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endParaRPr lang="en-US"/>
          </a:p>
        </p:txBody>
      </p:sp>
      <p:sp>
        <p:nvSpPr>
          <p:cNvPr id="4" name="Content Placeholder 3"/>
          <p:cNvSpPr>
            <a:spLocks noGrp="1"/>
          </p:cNvSpPr>
          <p:nvPr>
            <p:ph sz="half" idx="2"/>
          </p:nvPr>
        </p:nvSpPr>
        <p:spPr>
          <a:xfrm>
            <a:off x="1900123" y="3771900"/>
            <a:ext cx="5124298" cy="311613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6" name="Content Placeholder 5"/>
          <p:cNvSpPr>
            <a:spLocks noGrp="1"/>
          </p:cNvSpPr>
          <p:nvPr>
            <p:ph sz="quarter" idx="4"/>
          </p:nvPr>
        </p:nvSpPr>
        <p:spPr>
          <a:xfrm>
            <a:off x="7605979" y="3771900"/>
            <a:ext cx="5104181" cy="3116131"/>
          </a:xfrm>
        </p:spPr>
        <p:txBody>
          <a:bodyPr/>
          <a:lstStyle>
            <a:lvl5pPr>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1" name="Text Placeholder 4"/>
          <p:cNvSpPr>
            <a:spLocks noGrp="1"/>
          </p:cNvSpPr>
          <p:nvPr>
            <p:ph type="body" sz="quarter" idx="13"/>
          </p:nvPr>
        </p:nvSpPr>
        <p:spPr>
          <a:xfrm>
            <a:off x="7605979" y="2776120"/>
            <a:ext cx="5124298" cy="844904"/>
          </a:xfrm>
        </p:spPr>
        <p:txBody>
          <a:bodyPr anchor="b" anchorCtr="1">
            <a:normAutofit/>
          </a:bodyPr>
          <a:lstStyle>
            <a:lvl1pPr marL="0" indent="0" algn="ctr">
              <a:buNone/>
              <a:defRPr sz="2280" b="0" cap="all" spc="120" baseline="0">
                <a:solidFill>
                  <a:schemeClr val="accent2"/>
                </a:solidFill>
              </a:defRPr>
            </a:lvl1pPr>
            <a:lvl2pPr marL="548640" indent="0">
              <a:buNone/>
              <a:defRPr sz="228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endParaRPr lang="en-US"/>
          </a:p>
        </p:txBody>
      </p:sp>
      <p:sp>
        <p:nvSpPr>
          <p:cNvPr id="7" name="Date Placeholder 6"/>
          <p:cNvSpPr>
            <a:spLocks noGrp="1"/>
          </p:cNvSpPr>
          <p:nvPr>
            <p:ph type="dt" sz="half" idx="10"/>
          </p:nvPr>
        </p:nvSpPr>
        <p:spPr/>
        <p:txBody>
          <a:bodyPr/>
          <a:lstStyle/>
          <a:p>
            <a:pPr lvl="0"/>
            <a:endParaRPr lang="en-US"/>
          </a:p>
        </p:txBody>
      </p:sp>
      <p:sp>
        <p:nvSpPr>
          <p:cNvPr id="8" name="Footer Placeholder 7"/>
          <p:cNvSpPr>
            <a:spLocks noGrp="1"/>
          </p:cNvSpPr>
          <p:nvPr>
            <p:ph type="ftr" sz="quarter" idx="11"/>
          </p:nvPr>
        </p:nvSpPr>
        <p:spPr/>
        <p:txBody>
          <a:bodyPr/>
          <a:lstStyle/>
          <a:p>
            <a:pPr lvl="0"/>
            <a:endParaRPr lang="en-US"/>
          </a:p>
        </p:txBody>
      </p:sp>
      <p:sp>
        <p:nvSpPr>
          <p:cNvPr id="9" name="Slide Number Placeholder 8"/>
          <p:cNvSpPr>
            <a:spLocks noGrp="1"/>
          </p:cNvSpPr>
          <p:nvPr>
            <p:ph type="sldNum" sz="quarter" idx="12"/>
          </p:nvPr>
        </p:nvSpPr>
        <p:spPr/>
        <p:txBody>
          <a:bodyPr/>
          <a:lstStyle/>
          <a:p>
            <a:pPr lvl="0"/>
            <a:fld id="{9A0DB2DC-4C9A-4742-B13C-FB6460FD3503}" type="slidenum">
              <a:rPr lang="en-US" smtClean="0"/>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lvl="0"/>
            <a:fld id="{9A0DB2DC-4C9A-4742-B13C-FB6460FD3503}"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endParaRPr lang="en-US"/>
          </a:p>
        </p:txBody>
      </p:sp>
      <p:sp>
        <p:nvSpPr>
          <p:cNvPr id="3" name="Footer Placeholder 2"/>
          <p:cNvSpPr>
            <a:spLocks noGrp="1"/>
          </p:cNvSpPr>
          <p:nvPr>
            <p:ph type="ftr" sz="quarter" idx="11"/>
          </p:nvPr>
        </p:nvSpPr>
        <p:spPr/>
        <p:txBody>
          <a:bodyPr/>
          <a:lstStyle/>
          <a:p>
            <a:pPr lvl="0"/>
            <a:endParaRPr lang="en-US"/>
          </a:p>
        </p:txBody>
      </p:sp>
      <p:sp>
        <p:nvSpPr>
          <p:cNvPr id="4" name="Slide Number Placeholder 3"/>
          <p:cNvSpPr>
            <a:spLocks noGrp="1"/>
          </p:cNvSpPr>
          <p:nvPr>
            <p:ph type="sldNum" sz="quarter" idx="12"/>
          </p:nvPr>
        </p:nvSpPr>
        <p:spPr/>
        <p:txBody>
          <a:bodyPr/>
          <a:lstStyle/>
          <a:p>
            <a:pPr lvl="0"/>
            <a:fld id="{9A0DB2DC-4C9A-4742-B13C-FB6460FD3503}"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7315200" cy="8229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65607" y="2692594"/>
            <a:ext cx="5383987" cy="1369796"/>
          </a:xfrm>
          <a:solidFill>
            <a:srgbClr val="FFFFFF"/>
          </a:solidFill>
          <a:ln>
            <a:solidFill>
              <a:srgbClr val="404040"/>
            </a:solidFill>
          </a:ln>
        </p:spPr>
        <p:txBody>
          <a:bodyPr anchor="ctr" anchorCtr="1">
            <a:normAutofit/>
          </a:bodyPr>
          <a:lstStyle>
            <a:lvl1pPr>
              <a:defRPr sz="264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8083296" y="965607"/>
            <a:ext cx="5779008" cy="6298387"/>
          </a:xfrm>
        </p:spPr>
        <p:txBody>
          <a:bodyPr>
            <a:normAutofit/>
          </a:bodyPr>
          <a:lstStyle>
            <a:lvl1pPr>
              <a:defRPr sz="2280">
                <a:solidFill>
                  <a:schemeClr val="tx1"/>
                </a:solidFill>
              </a:defRPr>
            </a:lvl1pPr>
            <a:lvl2pPr>
              <a:defRPr sz="1920">
                <a:solidFill>
                  <a:schemeClr val="tx1"/>
                </a:solidFill>
              </a:defRPr>
            </a:lvl2pPr>
            <a:lvl3pPr>
              <a:defRPr sz="1920">
                <a:solidFill>
                  <a:schemeClr val="tx1"/>
                </a:solidFill>
              </a:defRPr>
            </a:lvl3pPr>
            <a:lvl4pPr>
              <a:defRPr sz="1920">
                <a:solidFill>
                  <a:schemeClr val="tx1"/>
                </a:solidFill>
              </a:defRPr>
            </a:lvl4pPr>
            <a:lvl5pPr>
              <a:defRPr sz="1920">
                <a:solidFill>
                  <a:schemeClr val="tx1"/>
                </a:solidFill>
              </a:defRPr>
            </a:lvl5pPr>
            <a:lvl6pPr>
              <a:defRPr sz="1920"/>
            </a:lvl6pPr>
            <a:lvl7pPr>
              <a:defRPr sz="1920"/>
            </a:lvl7pPr>
            <a:lvl8pPr>
              <a:defRPr sz="1920"/>
            </a:lvl8pPr>
            <a:lvl9pPr>
              <a:defRPr sz="192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338682" y="4259902"/>
            <a:ext cx="4553712" cy="2632843"/>
          </a:xfrm>
        </p:spPr>
        <p:txBody>
          <a:bodyPr anchor="t" anchorCtr="1">
            <a:normAutofit/>
          </a:bodyPr>
          <a:lstStyle>
            <a:lvl1pPr marL="0" indent="0" algn="ctr">
              <a:buNone/>
              <a:defRPr sz="1800">
                <a:solidFill>
                  <a:srgbClr val="FFFFFF"/>
                </a:solidFill>
              </a:defRPr>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pPr lvl="0"/>
            <a:endParaRPr lang="en-US"/>
          </a:p>
        </p:txBody>
      </p:sp>
      <p:sp>
        <p:nvSpPr>
          <p:cNvPr id="6" name="Footer Placeholder 5"/>
          <p:cNvSpPr>
            <a:spLocks noGrp="1"/>
          </p:cNvSpPr>
          <p:nvPr>
            <p:ph type="ftr" sz="quarter" idx="11"/>
          </p:nvPr>
        </p:nvSpPr>
        <p:spPr>
          <a:xfrm>
            <a:off x="965607" y="7483450"/>
            <a:ext cx="6201004" cy="384048"/>
          </a:xfrm>
        </p:spPr>
        <p:txBody>
          <a:bodyPr/>
          <a:lstStyle>
            <a:lvl1pPr>
              <a:defRPr>
                <a:solidFill>
                  <a:srgbClr val="FFFFFF">
                    <a:alpha val="69804"/>
                  </a:srgbClr>
                </a:solidFill>
              </a:defRPr>
            </a:lvl1pPr>
          </a:lstStyle>
          <a:p>
            <a:pPr lvl="0"/>
            <a:endParaRPr lang="en-US"/>
          </a:p>
        </p:txBody>
      </p:sp>
      <p:sp>
        <p:nvSpPr>
          <p:cNvPr id="7" name="Slide Number Placeholder 6"/>
          <p:cNvSpPr>
            <a:spLocks noGrp="1"/>
          </p:cNvSpPr>
          <p:nvPr>
            <p:ph type="sldNum" sz="quarter" idx="12"/>
          </p:nvPr>
        </p:nvSpPr>
        <p:spPr/>
        <p:txBody>
          <a:bodyPr/>
          <a:lstStyle/>
          <a:p>
            <a:pPr lvl="0"/>
            <a:fld id="{9A0DB2DC-4C9A-4742-B13C-FB6460FD3503}"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7315199" cy="8229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70227" y="2692594"/>
            <a:ext cx="5393998" cy="1361568"/>
          </a:xfrm>
          <a:solidFill>
            <a:srgbClr val="FFFFFF"/>
          </a:solidFill>
          <a:ln>
            <a:solidFill>
              <a:srgbClr val="404040"/>
            </a:solidFill>
          </a:ln>
        </p:spPr>
        <p:txBody>
          <a:bodyPr anchor="ctr" anchorCtr="1">
            <a:noAutofit/>
          </a:bodyPr>
          <a:lstStyle>
            <a:lvl1pPr>
              <a:defRPr sz="264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7315200" y="0"/>
            <a:ext cx="7322516" cy="8229600"/>
          </a:xfrm>
          <a:solidFill>
            <a:schemeClr val="bg1">
              <a:lumMod val="75000"/>
            </a:schemeClr>
          </a:solidFill>
        </p:spPr>
        <p:txBody>
          <a:bodyPr anchor="t"/>
          <a:lstStyle>
            <a:lvl1pPr marL="0" indent="0">
              <a:buNone/>
              <a:defRPr sz="3840">
                <a:solidFill>
                  <a:schemeClr val="tx1"/>
                </a:solidFill>
              </a:defRPr>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338682" y="4259902"/>
            <a:ext cx="4553712" cy="2632844"/>
          </a:xfrm>
        </p:spPr>
        <p:txBody>
          <a:bodyPr anchor="t" anchorCtr="1">
            <a:normAutofit/>
          </a:bodyPr>
          <a:lstStyle>
            <a:lvl1pPr marL="0" indent="0" algn="ctr">
              <a:buNone/>
              <a:defRPr sz="1800">
                <a:solidFill>
                  <a:srgbClr val="FFFFFF"/>
                </a:solidFill>
              </a:defRPr>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lvl1pPr>
              <a:defRPr>
                <a:solidFill>
                  <a:srgbClr val="FFFFFF">
                    <a:alpha val="90000"/>
                  </a:srgbClr>
                </a:solidFill>
                <a:effectLst>
                  <a:outerShdw blurRad="50800" dist="38100" dir="2700000" algn="tl" rotWithShape="0">
                    <a:prstClr val="black">
                      <a:alpha val="43000"/>
                    </a:prstClr>
                  </a:outerShdw>
                </a:effectLst>
              </a:defRPr>
            </a:lvl1pPr>
          </a:lstStyle>
          <a:p>
            <a:pPr lvl="0"/>
            <a:endParaRPr lang="en-US"/>
          </a:p>
        </p:txBody>
      </p:sp>
      <p:sp>
        <p:nvSpPr>
          <p:cNvPr id="6" name="Footer Placeholder 5"/>
          <p:cNvSpPr>
            <a:spLocks noGrp="1"/>
          </p:cNvSpPr>
          <p:nvPr>
            <p:ph type="ftr" sz="quarter" idx="11"/>
          </p:nvPr>
        </p:nvSpPr>
        <p:spPr>
          <a:xfrm>
            <a:off x="970228" y="7483450"/>
            <a:ext cx="6124475" cy="384048"/>
          </a:xfrm>
        </p:spPr>
        <p:txBody>
          <a:bodyPr/>
          <a:lstStyle>
            <a:lvl1pPr>
              <a:defRPr>
                <a:solidFill>
                  <a:srgbClr val="FFFFFF">
                    <a:alpha val="70000"/>
                  </a:srgbClr>
                </a:solidFill>
              </a:defRPr>
            </a:lvl1pPr>
          </a:lstStyle>
          <a:p>
            <a:pPr lvl="0"/>
            <a:endParaRPr lang="en-US"/>
          </a:p>
        </p:txBody>
      </p:sp>
      <p:sp>
        <p:nvSpPr>
          <p:cNvPr id="7" name="Slide Number Placeholder 6"/>
          <p:cNvSpPr>
            <a:spLocks noGrp="1"/>
          </p:cNvSpPr>
          <p:nvPr>
            <p:ph type="sldNum" sz="quarter" idx="12"/>
          </p:nvPr>
        </p:nvSpPr>
        <p:spPr/>
        <p:txBody>
          <a:bodyPr/>
          <a:lstStyle/>
          <a:p>
            <a:pPr lvl="0"/>
            <a:fld id="{9A0DB2DC-4C9A-4742-B13C-FB6460FD3503}"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77363" y="1157630"/>
            <a:ext cx="9275674" cy="1426464"/>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77363" y="3165653"/>
            <a:ext cx="9275674" cy="3722380"/>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9385715" y="7486579"/>
            <a:ext cx="3304495" cy="388762"/>
          </a:xfrm>
          <a:prstGeom prst="rect">
            <a:avLst/>
          </a:prstGeom>
        </p:spPr>
        <p:txBody>
          <a:bodyPr vert="horz" lIns="91440" tIns="45720" rIns="91440" bIns="45720" rtlCol="0" anchor="ctr"/>
          <a:lstStyle>
            <a:lvl1pPr algn="r">
              <a:defRPr sz="1260">
                <a:solidFill>
                  <a:schemeClr val="tx1">
                    <a:alpha val="70000"/>
                  </a:schemeClr>
                </a:solidFill>
              </a:defRPr>
            </a:lvl1pPr>
          </a:lstStyle>
          <a:p>
            <a:pPr lvl="0"/>
            <a:endParaRPr lang="en-US"/>
          </a:p>
        </p:txBody>
      </p:sp>
      <p:sp>
        <p:nvSpPr>
          <p:cNvPr id="5" name="Footer Placeholder 4"/>
          <p:cNvSpPr>
            <a:spLocks noGrp="1"/>
          </p:cNvSpPr>
          <p:nvPr>
            <p:ph type="ftr" sz="quarter" idx="3"/>
          </p:nvPr>
        </p:nvSpPr>
        <p:spPr>
          <a:xfrm>
            <a:off x="1920241" y="7483450"/>
            <a:ext cx="7081427" cy="384048"/>
          </a:xfrm>
          <a:prstGeom prst="rect">
            <a:avLst/>
          </a:prstGeom>
        </p:spPr>
        <p:txBody>
          <a:bodyPr vert="horz" lIns="91440" tIns="45720" rIns="91440" bIns="45720" rtlCol="0" anchor="ctr"/>
          <a:lstStyle>
            <a:lvl1pPr algn="l">
              <a:defRPr sz="1260">
                <a:solidFill>
                  <a:schemeClr val="tx1">
                    <a:alpha val="70000"/>
                  </a:schemeClr>
                </a:solidFill>
              </a:defRPr>
            </a:lvl1pPr>
          </a:lstStyle>
          <a:p>
            <a:pPr lvl="0"/>
            <a:endParaRPr lang="en-US"/>
          </a:p>
        </p:txBody>
      </p:sp>
      <p:sp>
        <p:nvSpPr>
          <p:cNvPr id="6" name="Slide Number Placeholder 5"/>
          <p:cNvSpPr>
            <a:spLocks noGrp="1"/>
          </p:cNvSpPr>
          <p:nvPr>
            <p:ph type="sldNum" sz="quarter" idx="4"/>
          </p:nvPr>
        </p:nvSpPr>
        <p:spPr>
          <a:xfrm>
            <a:off x="12910706" y="7461504"/>
            <a:ext cx="438912" cy="438912"/>
          </a:xfrm>
          <a:prstGeom prst="ellipse">
            <a:avLst/>
          </a:prstGeom>
          <a:solidFill>
            <a:srgbClr val="1D1D1D">
              <a:alpha val="70000"/>
            </a:srgbClr>
          </a:solidFill>
        </p:spPr>
        <p:txBody>
          <a:bodyPr vert="horz" lIns="18288" tIns="45720" rIns="18288" bIns="45720" rtlCol="0" anchor="ctr">
            <a:noAutofit/>
          </a:bodyPr>
          <a:lstStyle>
            <a:lvl1pPr algn="ctr">
              <a:defRPr sz="1320" spc="0" baseline="0">
                <a:solidFill>
                  <a:srgbClr val="FFFFFF"/>
                </a:solidFill>
              </a:defRPr>
            </a:lvl1pPr>
          </a:lstStyle>
          <a:p>
            <a:pPr lvl="0"/>
            <a:fld id="{9A0DB2DC-4C9A-4742-B13C-FB6460FD350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1097280" rtl="0" eaLnBrk="1" latinLnBrk="0" hangingPunct="1">
        <a:lnSpc>
          <a:spcPct val="90000"/>
        </a:lnSpc>
        <a:spcBef>
          <a:spcPct val="0"/>
        </a:spcBef>
        <a:buNone/>
        <a:defRPr sz="3360" kern="1200" cap="all" spc="240" baseline="0">
          <a:solidFill>
            <a:schemeClr val="tx1">
              <a:lumMod val="85000"/>
              <a:lumOff val="15000"/>
            </a:schemeClr>
          </a:solidFill>
          <a:latin typeface="+mj-lt"/>
          <a:ea typeface="+mj-ea"/>
          <a:cs typeface="+mj-cs"/>
        </a:defRPr>
      </a:lvl1pPr>
    </p:titleStyle>
    <p:bodyStyle>
      <a:lvl1pPr marL="274320" indent="-274320" algn="l" defTabSz="1097280" rtl="0" eaLnBrk="1" latinLnBrk="0" hangingPunct="1">
        <a:lnSpc>
          <a:spcPct val="100000"/>
        </a:lnSpc>
        <a:spcBef>
          <a:spcPts val="1200"/>
        </a:spcBef>
        <a:buClr>
          <a:schemeClr val="accent2"/>
        </a:buClr>
        <a:buFont typeface="Arial" panose="020B0604020202020204" pitchFamily="34" charset="0"/>
        <a:buChar char="•"/>
        <a:defRPr sz="2160" kern="1200">
          <a:solidFill>
            <a:schemeClr val="tx1">
              <a:lumMod val="85000"/>
              <a:lumOff val="15000"/>
            </a:schemeClr>
          </a:solidFill>
          <a:latin typeface="+mn-lt"/>
          <a:ea typeface="+mn-ea"/>
          <a:cs typeface="+mn-cs"/>
        </a:defRPr>
      </a:lvl1pPr>
      <a:lvl2pPr marL="54864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lumMod val="85000"/>
              <a:lumOff val="15000"/>
            </a:schemeClr>
          </a:solidFill>
          <a:latin typeface="+mn-lt"/>
          <a:ea typeface="+mn-ea"/>
          <a:cs typeface="+mn-cs"/>
        </a:defRPr>
      </a:lvl2pPr>
      <a:lvl3pPr marL="82296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lumMod val="85000"/>
              <a:lumOff val="15000"/>
            </a:schemeClr>
          </a:solidFill>
          <a:latin typeface="+mn-lt"/>
          <a:ea typeface="+mn-ea"/>
          <a:cs typeface="+mn-cs"/>
        </a:defRPr>
      </a:lvl3pPr>
      <a:lvl4pPr marL="109728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lumMod val="85000"/>
              <a:lumOff val="15000"/>
            </a:schemeClr>
          </a:solidFill>
          <a:latin typeface="+mn-lt"/>
          <a:ea typeface="+mn-ea"/>
          <a:cs typeface="+mn-cs"/>
        </a:defRPr>
      </a:lvl4pPr>
      <a:lvl5pPr marL="137160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lumMod val="85000"/>
              <a:lumOff val="15000"/>
            </a:schemeClr>
          </a:solidFill>
          <a:latin typeface="+mn-lt"/>
          <a:ea typeface="+mn-ea"/>
          <a:cs typeface="+mn-cs"/>
        </a:defRPr>
      </a:lvl5pPr>
      <a:lvl6pPr marL="1575435"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solidFill>
          <a:latin typeface="+mn-lt"/>
          <a:ea typeface="+mn-ea"/>
          <a:cs typeface="+mn-cs"/>
        </a:defRPr>
      </a:lvl6pPr>
      <a:lvl7pPr marL="1781175"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solidFill>
          <a:latin typeface="+mn-lt"/>
          <a:ea typeface="+mn-ea"/>
          <a:cs typeface="+mn-cs"/>
        </a:defRPr>
      </a:lvl7pPr>
      <a:lvl8pPr marL="198882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baseline="0">
          <a:solidFill>
            <a:schemeClr val="tx1"/>
          </a:solidFill>
          <a:latin typeface="+mn-lt"/>
          <a:ea typeface="+mn-ea"/>
          <a:cs typeface="+mn-cs"/>
        </a:defRPr>
      </a:lvl8pPr>
      <a:lvl9pPr marL="225933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baseline="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2.png"/><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2.xml"/><Relationship Id="rId2" Type="http://schemas.openxmlformats.org/officeDocument/2006/relationships/image" Target="../media/image14.png"/><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8.pn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5855970" y="2569579"/>
            <a:ext cx="8696060" cy="2061119"/>
          </a:xfrm>
          <a:prstGeom prst="rect">
            <a:avLst/>
          </a:prstGeom>
          <a:noFill/>
        </p:spPr>
        <p:txBody>
          <a:bodyPr wrap="square" lIns="0" tIns="0" rIns="0" bIns="0" rtlCol="0" anchor="t"/>
          <a:lstStyle/>
          <a:p>
            <a:pPr marL="0" indent="0">
              <a:lnSpc>
                <a:spcPts val="5550"/>
              </a:lnSpc>
              <a:buNone/>
            </a:pPr>
            <a:r>
              <a:rPr lang="en-US" sz="4400" b="1" dirty="0" smtClean="0">
                <a:solidFill>
                  <a:srgbClr val="006747"/>
                </a:solidFill>
                <a:latin typeface="Times New Roman" panose="02020603050405020304" charset="0"/>
                <a:ea typeface="Noto Serif SC Bold" pitchFamily="34" charset="-122"/>
                <a:cs typeface="Times New Roman" panose="02020603050405020304" charset="0"/>
              </a:rPr>
              <a:t>Agriculture Crop Yield </a:t>
            </a:r>
            <a:r>
              <a:rPr lang="en-US" sz="4400" b="1" dirty="0">
                <a:solidFill>
                  <a:srgbClr val="006747"/>
                </a:solidFill>
                <a:latin typeface="Times New Roman" panose="02020603050405020304" charset="0"/>
                <a:ea typeface="Noto Serif SC Bold" pitchFamily="34" charset="-122"/>
                <a:cs typeface="Times New Roman" panose="02020603050405020304" charset="0"/>
              </a:rPr>
              <a:t>Prediction </a:t>
            </a:r>
            <a:r>
              <a:rPr lang="en-US" sz="4400" b="1" dirty="0" smtClean="0">
                <a:solidFill>
                  <a:srgbClr val="006747"/>
                </a:solidFill>
                <a:latin typeface="Times New Roman" panose="02020603050405020304" charset="0"/>
                <a:ea typeface="Noto Serif SC Bold" pitchFamily="34" charset="-122"/>
                <a:cs typeface="Times New Roman" panose="02020603050405020304" charset="0"/>
              </a:rPr>
              <a:t>Using Machine Learning</a:t>
            </a:r>
            <a:endParaRPr lang="en-US" sz="4400" b="1" dirty="0">
              <a:solidFill>
                <a:srgbClr val="006747"/>
              </a:solidFill>
              <a:latin typeface="Times New Roman" panose="02020603050405020304" charset="0"/>
              <a:ea typeface="Noto Serif SC Bold" pitchFamily="34" charset="-122"/>
              <a:cs typeface="Times New Roman" panose="02020603050405020304" charset="0"/>
            </a:endParaRPr>
          </a:p>
        </p:txBody>
      </p:sp>
      <p:sp>
        <p:nvSpPr>
          <p:cNvPr id="4" name="Text 1"/>
          <p:cNvSpPr/>
          <p:nvPr/>
        </p:nvSpPr>
        <p:spPr>
          <a:xfrm>
            <a:off x="6280190" y="4630698"/>
            <a:ext cx="7556421" cy="725805"/>
          </a:xfrm>
          <a:prstGeom prst="rect">
            <a:avLst/>
          </a:prstGeom>
          <a:noFill/>
        </p:spPr>
        <p:txBody>
          <a:bodyPr wrap="square" lIns="0" tIns="0" rIns="0" bIns="0" rtlCol="0" anchor="t"/>
          <a:lstStyle/>
          <a:p>
            <a:pPr marL="0" indent="0" algn="l">
              <a:lnSpc>
                <a:spcPts val="2850"/>
              </a:lnSpc>
              <a:buNone/>
            </a:pPr>
            <a:endParaRPr lang="en-US" sz="1600" dirty="0">
              <a:solidFill>
                <a:srgbClr val="4B4A4A"/>
              </a:solidFill>
              <a:latin typeface="Times New Roman" panose="02020603050405020304" charset="0"/>
              <a:ea typeface="Geist" pitchFamily="34" charset="-122"/>
              <a:cs typeface="Times New Roman" panose="02020603050405020304" charset="0"/>
            </a:endParaRPr>
          </a:p>
        </p:txBody>
      </p:sp>
      <p:sp>
        <p:nvSpPr>
          <p:cNvPr id="5" name="TextBox 4"/>
          <p:cNvSpPr txBox="1"/>
          <p:nvPr/>
        </p:nvSpPr>
        <p:spPr>
          <a:xfrm>
            <a:off x="10924493" y="6117091"/>
            <a:ext cx="3497563" cy="1814830"/>
          </a:xfrm>
          <a:prstGeom prst="rect">
            <a:avLst/>
          </a:prstGeom>
          <a:noFill/>
        </p:spPr>
        <p:txBody>
          <a:bodyPr wrap="square" rtlCol="0">
            <a:spAutoFit/>
          </a:bodyPr>
          <a:lstStyle/>
          <a:p>
            <a:endParaRPr lang="en-IN" sz="2800" b="1" dirty="0">
              <a:solidFill>
                <a:schemeClr val="tx1"/>
              </a:solidFill>
              <a:latin typeface="Times New Roman" panose="02020603050405020304" charset="0"/>
              <a:cs typeface="Times New Roman" panose="02020603050405020304" charset="0"/>
            </a:endParaRPr>
          </a:p>
          <a:p>
            <a:r>
              <a:rPr lang="en-IN" sz="2800" b="1" dirty="0">
                <a:solidFill>
                  <a:schemeClr val="tx1"/>
                </a:solidFill>
                <a:latin typeface="Times New Roman" panose="02020603050405020304" charset="0"/>
                <a:cs typeface="Times New Roman" panose="02020603050405020304" charset="0"/>
              </a:rPr>
              <a:t>DHANUSH S</a:t>
            </a:r>
            <a:endParaRPr lang="en-IN" sz="2800" b="1" dirty="0">
              <a:solidFill>
                <a:schemeClr val="tx1"/>
              </a:solidFill>
              <a:latin typeface="Times New Roman" panose="02020603050405020304" charset="0"/>
              <a:cs typeface="Times New Roman" panose="02020603050405020304" charset="0"/>
            </a:endParaRPr>
          </a:p>
          <a:p>
            <a:r>
              <a:rPr lang="en-IN" sz="2800" b="1" dirty="0">
                <a:solidFill>
                  <a:schemeClr val="tx1"/>
                </a:solidFill>
                <a:latin typeface="Times New Roman" panose="02020603050405020304" charset="0"/>
                <a:cs typeface="Times New Roman" panose="02020603050405020304" charset="0"/>
              </a:rPr>
              <a:t>RA2432241040006</a:t>
            </a:r>
            <a:endParaRPr lang="en-IN" sz="2800" b="1" dirty="0">
              <a:solidFill>
                <a:schemeClr val="tx1"/>
              </a:solidFill>
              <a:latin typeface="Times New Roman" panose="02020603050405020304" charset="0"/>
              <a:cs typeface="Times New Roman" panose="02020603050405020304" charset="0"/>
            </a:endParaRPr>
          </a:p>
          <a:p>
            <a:r>
              <a:rPr lang="en-IN" sz="2800" b="1" dirty="0">
                <a:solidFill>
                  <a:schemeClr val="tx1"/>
                </a:solidFill>
                <a:latin typeface="Times New Roman" panose="02020603050405020304" charset="0"/>
                <a:cs typeface="Times New Roman" panose="02020603050405020304" charset="0"/>
              </a:rPr>
              <a:t>MCA-II YEAR</a:t>
            </a:r>
            <a:endParaRPr lang="en-IN" sz="2800" b="1" dirty="0">
              <a:solidFill>
                <a:schemeClr val="tx1"/>
              </a:solidFill>
              <a:latin typeface="Times New Roman" panose="02020603050405020304" charset="0"/>
              <a:cs typeface="Times New Roman" panose="02020603050405020304" charset="0"/>
            </a:endParaRPr>
          </a:p>
        </p:txBody>
      </p:sp>
      <p:sp>
        <p:nvSpPr>
          <p:cNvPr id="6" name="TextBox 5"/>
          <p:cNvSpPr txBox="1"/>
          <p:nvPr/>
        </p:nvSpPr>
        <p:spPr>
          <a:xfrm>
            <a:off x="6557645" y="4630420"/>
            <a:ext cx="7971790" cy="521970"/>
          </a:xfrm>
          <a:prstGeom prst="rect">
            <a:avLst/>
          </a:prstGeom>
          <a:noFill/>
        </p:spPr>
        <p:txBody>
          <a:bodyPr wrap="square" rtlCol="0">
            <a:spAutoFit/>
          </a:bodyPr>
          <a:lstStyle/>
          <a:p>
            <a:r>
              <a:rPr lang="en-US" sz="2800" b="1" dirty="0" smtClean="0"/>
              <a:t>Guide Name : </a:t>
            </a:r>
            <a:r>
              <a:rPr lang="en-US" altLang="en-US" sz="2800" b="1" dirty="0" smtClean="0"/>
              <a:t>Dr. A. MEENAKSHI, M.S., Ph.D.</a:t>
            </a:r>
            <a:endParaRPr lang="en-US" altLang="en-US" sz="2800" b="1" dirty="0" smtClean="0"/>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1036955" y="650240"/>
            <a:ext cx="7702550" cy="645160"/>
          </a:xfrm>
          <a:prstGeom prst="rect">
            <a:avLst/>
          </a:prstGeom>
          <a:noFill/>
        </p:spPr>
        <p:txBody>
          <a:bodyPr wrap="square" rtlCol="0">
            <a:spAutoFit/>
          </a:bodyPr>
          <a:p>
            <a:r>
              <a:rPr lang="en-US" altLang="en-US" sz="3600" b="1">
                <a:solidFill>
                  <a:srgbClr val="006747"/>
                </a:solidFill>
                <a:latin typeface="Times New Roman" panose="02020603050405020304" charset="0"/>
                <a:cs typeface="Times New Roman" panose="02020603050405020304" charset="0"/>
              </a:rPr>
              <a:t>Results</a:t>
            </a:r>
            <a:r>
              <a:rPr lang="en-IN" altLang="en-US" sz="3600" b="1">
                <a:solidFill>
                  <a:srgbClr val="006747"/>
                </a:solidFill>
                <a:latin typeface="Times New Roman" panose="02020603050405020304" charset="0"/>
                <a:cs typeface="Times New Roman" panose="02020603050405020304" charset="0"/>
              </a:rPr>
              <a:t> :</a:t>
            </a:r>
            <a:endParaRPr lang="en-IN" altLang="en-US" sz="3600" b="1">
              <a:solidFill>
                <a:srgbClr val="006747"/>
              </a:solidFill>
              <a:latin typeface="Times New Roman" panose="02020603050405020304" charset="0"/>
              <a:cs typeface="Times New Roman" panose="02020603050405020304" charset="0"/>
            </a:endParaRPr>
          </a:p>
        </p:txBody>
      </p:sp>
      <p:pic>
        <p:nvPicPr>
          <p:cNvPr id="6" name="Picture 5" descr="linear"/>
          <p:cNvPicPr>
            <a:picLocks noChangeAspect="1"/>
          </p:cNvPicPr>
          <p:nvPr/>
        </p:nvPicPr>
        <p:blipFill>
          <a:blip r:embed="rId1"/>
          <a:stretch>
            <a:fillRect/>
          </a:stretch>
        </p:blipFill>
        <p:spPr>
          <a:xfrm>
            <a:off x="861060" y="1721485"/>
            <a:ext cx="6769735" cy="5207635"/>
          </a:xfrm>
          <a:prstGeom prst="rect">
            <a:avLst/>
          </a:prstGeom>
        </p:spPr>
      </p:pic>
      <p:pic>
        <p:nvPicPr>
          <p:cNvPr id="8" name="Picture 7" descr="scaller "/>
          <p:cNvPicPr>
            <a:picLocks noChangeAspect="1"/>
          </p:cNvPicPr>
          <p:nvPr/>
        </p:nvPicPr>
        <p:blipFill>
          <a:blip r:embed="rId2"/>
          <a:stretch>
            <a:fillRect/>
          </a:stretch>
        </p:blipFill>
        <p:spPr>
          <a:xfrm>
            <a:off x="8289925" y="1626235"/>
            <a:ext cx="5955665" cy="53111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10160" y="-19050"/>
            <a:ext cx="6290310" cy="8248015"/>
          </a:xfrm>
          <a:prstGeom prst="rect">
            <a:avLst/>
          </a:prstGeom>
        </p:spPr>
      </p:pic>
      <p:pic>
        <p:nvPicPr>
          <p:cNvPr id="3" name="Image 1" descr="preencoded.png"/>
          <p:cNvPicPr>
            <a:picLocks noChangeAspect="1"/>
          </p:cNvPicPr>
          <p:nvPr/>
        </p:nvPicPr>
        <p:blipFill>
          <a:blip r:embed="rId2"/>
          <a:stretch>
            <a:fillRect/>
          </a:stretch>
        </p:blipFill>
        <p:spPr>
          <a:xfrm>
            <a:off x="-1" y="1741026"/>
            <a:ext cx="5382227" cy="4596314"/>
          </a:xfrm>
          <a:prstGeom prst="rect">
            <a:avLst/>
          </a:prstGeom>
          <a:ln>
            <a:noFill/>
          </a:ln>
          <a:effectLst>
            <a:softEdge rad="112500"/>
          </a:effectLst>
        </p:spPr>
      </p:pic>
      <p:sp>
        <p:nvSpPr>
          <p:cNvPr id="4" name="Text 0"/>
          <p:cNvSpPr/>
          <p:nvPr/>
        </p:nvSpPr>
        <p:spPr>
          <a:xfrm>
            <a:off x="6280190" y="843121"/>
            <a:ext cx="5670590" cy="708779"/>
          </a:xfrm>
          <a:prstGeom prst="rect">
            <a:avLst/>
          </a:prstGeom>
          <a:noFill/>
        </p:spPr>
        <p:txBody>
          <a:bodyPr wrap="none" lIns="0" tIns="0" rIns="0" bIns="0" rtlCol="0" anchor="t"/>
          <a:lstStyle/>
          <a:p>
            <a:pPr marL="0" indent="0" algn="l">
              <a:lnSpc>
                <a:spcPts val="5550"/>
              </a:lnSpc>
              <a:buNone/>
            </a:pPr>
            <a:r>
              <a:rPr lang="en-US" altLang="en-US" sz="5400" b="1">
                <a:solidFill>
                  <a:srgbClr val="006747"/>
                </a:solidFill>
                <a:sym typeface="+mn-ea"/>
              </a:rPr>
              <a:t>Conclusion</a:t>
            </a:r>
            <a:r>
              <a:rPr lang="en-IN" altLang="en-US" sz="5400" b="1">
                <a:solidFill>
                  <a:srgbClr val="006747"/>
                </a:solidFill>
                <a:sym typeface="+mn-ea"/>
              </a:rPr>
              <a:t> :</a:t>
            </a:r>
            <a:endParaRPr lang="en-US" sz="5400" b="1" dirty="0">
              <a:solidFill>
                <a:srgbClr val="006747"/>
              </a:solidFill>
              <a:latin typeface="Times New Roman" panose="02020603050405020304" charset="0"/>
              <a:ea typeface="Noto Serif SC Bold" pitchFamily="34" charset="-122"/>
              <a:cs typeface="Times New Roman" panose="02020603050405020304" charset="0"/>
            </a:endParaRPr>
          </a:p>
        </p:txBody>
      </p:sp>
      <p:sp>
        <p:nvSpPr>
          <p:cNvPr id="9" name="Text 5"/>
          <p:cNvSpPr/>
          <p:nvPr/>
        </p:nvSpPr>
        <p:spPr>
          <a:xfrm>
            <a:off x="6280150" y="2127885"/>
            <a:ext cx="7556500" cy="4987925"/>
          </a:xfrm>
          <a:prstGeom prst="rect">
            <a:avLst/>
          </a:prstGeom>
          <a:noFill/>
        </p:spPr>
        <p:txBody>
          <a:bodyPr wrap="square" lIns="0" tIns="0" rIns="0" bIns="0" rtlCol="0" anchor="t"/>
          <a:lstStyle/>
          <a:p>
            <a:pPr marL="342900" indent="-342900" algn="just">
              <a:lnSpc>
                <a:spcPts val="2850"/>
              </a:lnSpc>
              <a:buFont typeface="Arial" panose="020B0604020202020204" pitchFamily="34" charset="0"/>
              <a:buChar char="•"/>
            </a:pPr>
            <a:r>
              <a:rPr lang="en-US" altLang="en-US" sz="2000" dirty="0">
                <a:latin typeface="Times New Roman" panose="02020603050405020304" charset="0"/>
                <a:ea typeface="Geist" pitchFamily="34" charset="-122"/>
                <a:cs typeface="Times New Roman" panose="02020603050405020304" charset="0"/>
              </a:rPr>
              <a:t>Farming is crucial for food security and the economy, especially in India. This project, “Agriculture Crop Yield Prediction Using Machine Learning,” helps farmers and researchers predict crop yields accurately. Using Python and machine learning, the system analyzes key factors like soil type, crop type, rainfall, temperature, irrigation, and fertilizer usage.</a:t>
            </a:r>
            <a:endParaRPr lang="en-US" altLang="en-US" sz="2000" dirty="0">
              <a:latin typeface="Times New Roman" panose="02020603050405020304" charset="0"/>
              <a:ea typeface="Geist" pitchFamily="34" charset="-122"/>
              <a:cs typeface="Times New Roman" panose="02020603050405020304" charset="0"/>
            </a:endParaRPr>
          </a:p>
          <a:p>
            <a:pPr marL="342900" indent="-342900" algn="just">
              <a:lnSpc>
                <a:spcPts val="2850"/>
              </a:lnSpc>
              <a:buFont typeface="Arial" panose="020B0604020202020204" pitchFamily="34" charset="0"/>
              <a:buChar char="•"/>
            </a:pPr>
            <a:endParaRPr lang="en-US" altLang="en-US" sz="2000" dirty="0">
              <a:latin typeface="Times New Roman" panose="02020603050405020304" charset="0"/>
              <a:ea typeface="Geist" pitchFamily="34" charset="-122"/>
              <a:cs typeface="Times New Roman" panose="02020603050405020304" charset="0"/>
            </a:endParaRPr>
          </a:p>
          <a:p>
            <a:pPr marL="342900" indent="-342900" algn="just">
              <a:lnSpc>
                <a:spcPts val="2850"/>
              </a:lnSpc>
              <a:buFont typeface="Arial" panose="020B0604020202020204" pitchFamily="34" charset="0"/>
              <a:buChar char="•"/>
            </a:pPr>
            <a:r>
              <a:rPr lang="en-US" altLang="en-US" sz="2000" dirty="0">
                <a:latin typeface="Times New Roman" panose="02020603050405020304" charset="0"/>
                <a:ea typeface="Geist" pitchFamily="34" charset="-122"/>
                <a:cs typeface="Times New Roman" panose="02020603050405020304" charset="0"/>
              </a:rPr>
              <a:t>The results showed that loamy and clay soils with proper irrigation and fertilizer produce the highest yields, with rice and maize performing best under optimal conditions. By leveraging data-driven insights, farmers can make smarter decisions for crop selection, irrigation, and fertilizer management, promoting productive and sustainable farming.</a:t>
            </a:r>
            <a:endParaRPr lang="en-US" altLang="en-US" sz="2000" dirty="0">
              <a:latin typeface="Times New Roman" panose="02020603050405020304" charset="0"/>
              <a:ea typeface="Geist" pitchFamily="34" charset="-122"/>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309870" y="395605"/>
            <a:ext cx="2761615" cy="645160"/>
          </a:xfrm>
          <a:prstGeom prst="rect">
            <a:avLst/>
          </a:prstGeom>
          <a:noFill/>
        </p:spPr>
        <p:txBody>
          <a:bodyPr wrap="square" rtlCol="0">
            <a:spAutoFit/>
          </a:bodyPr>
          <a:p>
            <a:pPr algn="ctr"/>
            <a:r>
              <a:rPr lang="en-US" altLang="en-US" sz="3600" b="1">
                <a:solidFill>
                  <a:srgbClr val="006747"/>
                </a:solidFill>
                <a:latin typeface="Times New Roman" panose="02020603050405020304" charset="0"/>
                <a:cs typeface="Times New Roman" panose="02020603050405020304" charset="0"/>
              </a:rPr>
              <a:t>References </a:t>
            </a:r>
            <a:r>
              <a:rPr lang="en-IN" altLang="en-US" sz="3600" b="1">
                <a:solidFill>
                  <a:srgbClr val="006747"/>
                </a:solidFill>
                <a:latin typeface="Times New Roman" panose="02020603050405020304" charset="0"/>
                <a:cs typeface="Times New Roman" panose="02020603050405020304" charset="0"/>
              </a:rPr>
              <a:t>:</a:t>
            </a:r>
            <a:endParaRPr lang="en-IN" altLang="en-US" sz="3600" b="1">
              <a:solidFill>
                <a:srgbClr val="006747"/>
              </a:solidFill>
              <a:latin typeface="Times New Roman" panose="02020603050405020304" charset="0"/>
              <a:cs typeface="Times New Roman" panose="02020603050405020304" charset="0"/>
            </a:endParaRPr>
          </a:p>
        </p:txBody>
      </p:sp>
      <p:sp>
        <p:nvSpPr>
          <p:cNvPr id="3" name="Text Box 2"/>
          <p:cNvSpPr txBox="1"/>
          <p:nvPr/>
        </p:nvSpPr>
        <p:spPr>
          <a:xfrm>
            <a:off x="1002030" y="1163320"/>
            <a:ext cx="12746990" cy="6878320"/>
          </a:xfrm>
          <a:prstGeom prst="rect">
            <a:avLst/>
          </a:prstGeom>
          <a:noFill/>
        </p:spPr>
        <p:txBody>
          <a:bodyPr wrap="square" rtlCol="0">
            <a:noAutofit/>
          </a:bodyPr>
          <a:p>
            <a:pPr>
              <a:lnSpc>
                <a:spcPct val="150000"/>
              </a:lnSpc>
            </a:pPr>
            <a:r>
              <a:rPr lang="en-US" altLang="en-US" sz="2000" b="1">
                <a:latin typeface="Times New Roman" panose="02020603050405020304" charset="0"/>
                <a:cs typeface="Times New Roman" panose="02020603050405020304" charset="0"/>
              </a:rPr>
              <a:t>1. Kaggle Agricultural Datasets</a:t>
            </a:r>
            <a:endParaRPr lang="en-US" altLang="en-US" sz="2000" b="1">
              <a:latin typeface="Times New Roman" panose="02020603050405020304" charset="0"/>
              <a:cs typeface="Times New Roman" panose="02020603050405020304" charset="0"/>
            </a:endParaRPr>
          </a:p>
          <a:p>
            <a:pPr>
              <a:lnSpc>
                <a:spcPct val="150000"/>
              </a:lnSpc>
            </a:pPr>
            <a:r>
              <a:rPr lang="en-US" altLang="en-US" sz="2000">
                <a:latin typeface="Times New Roman" panose="02020603050405020304" charset="0"/>
                <a:cs typeface="Times New Roman" panose="02020603050405020304" charset="0"/>
              </a:rPr>
              <a:t>Used to collect real-world agricultural data, including rainfall, soil type, temperature, and crop yield, which were essential for training and evaluating machine learning models.</a:t>
            </a:r>
            <a:endParaRPr lang="en-US" altLang="en-US" sz="2000">
              <a:latin typeface="Times New Roman" panose="02020603050405020304" charset="0"/>
              <a:cs typeface="Times New Roman" panose="02020603050405020304" charset="0"/>
            </a:endParaRPr>
          </a:p>
          <a:p>
            <a:pPr>
              <a:lnSpc>
                <a:spcPct val="150000"/>
              </a:lnSpc>
            </a:pPr>
            <a:r>
              <a:rPr lang="en-US" altLang="en-US" sz="2000" b="1">
                <a:latin typeface="Times New Roman" panose="02020603050405020304" charset="0"/>
                <a:cs typeface="Times New Roman" panose="02020603050405020304" charset="0"/>
              </a:rPr>
              <a:t>2. Python Machine Learning Documentation</a:t>
            </a:r>
            <a:endParaRPr lang="en-US" altLang="en-US" sz="2000" b="1">
              <a:latin typeface="Times New Roman" panose="02020603050405020304" charset="0"/>
              <a:cs typeface="Times New Roman" panose="02020603050405020304" charset="0"/>
            </a:endParaRPr>
          </a:p>
          <a:p>
            <a:pPr>
              <a:lnSpc>
                <a:spcPct val="150000"/>
              </a:lnSpc>
            </a:pPr>
            <a:r>
              <a:rPr lang="en-US" altLang="en-US" sz="2000">
                <a:latin typeface="Times New Roman" panose="02020603050405020304" charset="0"/>
                <a:cs typeface="Times New Roman" panose="02020603050405020304" charset="0"/>
              </a:rPr>
              <a:t>Official documentation for Scikit-learn and Pandas was consulted to guide the development, testing, and optimization of machine learning algorithms.</a:t>
            </a:r>
            <a:endParaRPr lang="en-US" altLang="en-US" sz="2000">
              <a:latin typeface="Times New Roman" panose="02020603050405020304" charset="0"/>
              <a:cs typeface="Times New Roman" panose="02020603050405020304" charset="0"/>
            </a:endParaRPr>
          </a:p>
          <a:p>
            <a:pPr>
              <a:lnSpc>
                <a:spcPct val="150000"/>
              </a:lnSpc>
            </a:pPr>
            <a:r>
              <a:rPr lang="en-US" altLang="en-US" sz="2000" b="1">
                <a:latin typeface="Times New Roman" panose="02020603050405020304" charset="0"/>
                <a:cs typeface="Times New Roman" panose="02020603050405020304" charset="0"/>
              </a:rPr>
              <a:t>3. Research Papers on Crop Yield Prediction</a:t>
            </a:r>
            <a:endParaRPr lang="en-US" altLang="en-US" sz="2000" b="1">
              <a:latin typeface="Times New Roman" panose="02020603050405020304" charset="0"/>
              <a:cs typeface="Times New Roman" panose="02020603050405020304" charset="0"/>
            </a:endParaRPr>
          </a:p>
          <a:p>
            <a:pPr>
              <a:lnSpc>
                <a:spcPct val="150000"/>
              </a:lnSpc>
            </a:pPr>
            <a:r>
              <a:rPr lang="en-US" altLang="en-US" sz="2000">
                <a:latin typeface="Times New Roman" panose="02020603050405020304" charset="0"/>
                <a:cs typeface="Times New Roman" panose="02020603050405020304" charset="0"/>
              </a:rPr>
              <a:t>Academic and industry research papers provided insights into modern approaches in smart farming, predictive analytics, and crop yield forecasting techniques.</a:t>
            </a:r>
            <a:endParaRPr lang="en-US" altLang="en-US" sz="2000">
              <a:latin typeface="Times New Roman" panose="02020603050405020304" charset="0"/>
              <a:cs typeface="Times New Roman" panose="02020603050405020304" charset="0"/>
            </a:endParaRPr>
          </a:p>
          <a:p>
            <a:pPr>
              <a:lnSpc>
                <a:spcPct val="150000"/>
              </a:lnSpc>
            </a:pPr>
            <a:r>
              <a:rPr lang="en-US" altLang="en-US" sz="2000" b="1">
                <a:latin typeface="Times New Roman" panose="02020603050405020304" charset="0"/>
                <a:cs typeface="Times New Roman" panose="02020603050405020304" charset="0"/>
              </a:rPr>
              <a:t>4. W3Schools &amp; MDN Web Docs</a:t>
            </a:r>
            <a:endParaRPr lang="en-US" altLang="en-US" sz="2000" b="1">
              <a:latin typeface="Times New Roman" panose="02020603050405020304" charset="0"/>
              <a:cs typeface="Times New Roman" panose="02020603050405020304" charset="0"/>
            </a:endParaRPr>
          </a:p>
          <a:p>
            <a:pPr>
              <a:lnSpc>
                <a:spcPct val="150000"/>
              </a:lnSpc>
            </a:pPr>
            <a:r>
              <a:rPr lang="en-US" altLang="en-US" sz="2000">
                <a:latin typeface="Times New Roman" panose="02020603050405020304" charset="0"/>
                <a:cs typeface="Times New Roman" panose="02020603050405020304" charset="0"/>
              </a:rPr>
              <a:t>Referred for designing the web interface, including HTML, CSS, and JavaScript, ensuring a responsive and user-friendly application.</a:t>
            </a:r>
            <a:endParaRPr lang="en-US" altLang="en-US" sz="2000">
              <a:latin typeface="Times New Roman" panose="02020603050405020304" charset="0"/>
              <a:cs typeface="Times New Roman" panose="02020603050405020304" charset="0"/>
            </a:endParaRPr>
          </a:p>
          <a:p>
            <a:pPr>
              <a:lnSpc>
                <a:spcPct val="150000"/>
              </a:lnSpc>
            </a:pPr>
            <a:r>
              <a:rPr lang="en-US" altLang="en-US" sz="2000" b="1">
                <a:latin typeface="Times New Roman" panose="02020603050405020304" charset="0"/>
                <a:cs typeface="Times New Roman" panose="02020603050405020304" charset="0"/>
              </a:rPr>
              <a:t>5. Jupyter Notebook Tutorials</a:t>
            </a:r>
            <a:endParaRPr lang="en-US" altLang="en-US" sz="2000" b="1">
              <a:latin typeface="Times New Roman" panose="02020603050405020304" charset="0"/>
              <a:cs typeface="Times New Roman" panose="02020603050405020304" charset="0"/>
            </a:endParaRPr>
          </a:p>
          <a:p>
            <a:pPr>
              <a:lnSpc>
                <a:spcPct val="150000"/>
              </a:lnSpc>
            </a:pPr>
            <a:r>
              <a:rPr lang="en-US" altLang="en-US" sz="2000">
                <a:latin typeface="Times New Roman" panose="02020603050405020304" charset="0"/>
                <a:cs typeface="Times New Roman" panose="02020603050405020304" charset="0"/>
              </a:rPr>
              <a:t>Used extensively for data preprocessing, exploratory data analysis, visualization, and step-by-step implementation of machine learning models.</a:t>
            </a:r>
            <a:endParaRPr lang="en-US" altLang="en-US" sz="2000">
              <a:latin typeface="Times New Roman" panose="02020603050405020304" charset="0"/>
              <a:cs typeface="Times New Roman" panose="02020603050405020304" charset="0"/>
            </a:endParaRPr>
          </a:p>
          <a:p>
            <a:pPr>
              <a:lnSpc>
                <a:spcPct val="150000"/>
              </a:lnSpc>
            </a:pPr>
            <a:endParaRPr lang="en-US" altLang="en-US" sz="2000">
              <a:latin typeface="Times New Roman" panose="02020603050405020304" charset="0"/>
              <a:cs typeface="Times New Roman" panose="020206030504050203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4721225" y="1880235"/>
            <a:ext cx="7313295" cy="1198880"/>
          </a:xfrm>
          <a:prstGeom prst="rect">
            <a:avLst/>
          </a:prstGeom>
          <a:noFill/>
        </p:spPr>
        <p:txBody>
          <a:bodyPr wrap="square" rtlCol="0">
            <a:spAutoFit/>
          </a:bodyPr>
          <a:lstStyle/>
          <a:p>
            <a:r>
              <a:rPr lang="en-IN" altLang="en-US" sz="7200">
                <a:ln>
                  <a:solidFill>
                    <a:schemeClr val="tx1"/>
                  </a:solidFill>
                </a:ln>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 YOU</a:t>
            </a:r>
            <a:endParaRPr lang="en-IN" altLang="en-US" sz="7200">
              <a:ln>
                <a:solidFill>
                  <a:schemeClr val="tx1"/>
                </a:solidFill>
              </a:ln>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8869680" y="-34290"/>
            <a:ext cx="5760720" cy="8229600"/>
          </a:xfrm>
          <a:prstGeom prst="rect">
            <a:avLst/>
          </a:prstGeom>
        </p:spPr>
      </p:pic>
      <p:sp>
        <p:nvSpPr>
          <p:cNvPr id="3" name="Text 0"/>
          <p:cNvSpPr/>
          <p:nvPr/>
        </p:nvSpPr>
        <p:spPr>
          <a:xfrm>
            <a:off x="515025" y="236895"/>
            <a:ext cx="5670590" cy="708779"/>
          </a:xfrm>
          <a:prstGeom prst="rect">
            <a:avLst/>
          </a:prstGeom>
          <a:noFill/>
          <a:ln>
            <a:noFill/>
          </a:ln>
        </p:spPr>
        <p:txBody>
          <a:bodyPr wrap="none" lIns="0" tIns="0" rIns="0" bIns="0" rtlCol="0" anchor="t"/>
          <a:lstStyle/>
          <a:p>
            <a:pPr marL="0" indent="0" algn="l">
              <a:lnSpc>
                <a:spcPts val="5550"/>
              </a:lnSpc>
              <a:buNone/>
            </a:pPr>
            <a:r>
              <a:rPr lang="en-US" sz="4400" b="1" dirty="0" smtClean="0">
                <a:solidFill>
                  <a:srgbClr val="006747"/>
                </a:solidFill>
                <a:latin typeface="Times New Roman" panose="02020603050405020304" charset="0"/>
                <a:ea typeface="Noto Serif SC Bold" pitchFamily="34" charset="-122"/>
                <a:cs typeface="Times New Roman" panose="02020603050405020304" charset="0"/>
              </a:rPr>
              <a:t>Abstract </a:t>
            </a:r>
            <a:endParaRPr lang="en-US" sz="4400" b="1" dirty="0">
              <a:solidFill>
                <a:srgbClr val="006747"/>
              </a:solidFill>
              <a:latin typeface="Times New Roman" panose="02020603050405020304" charset="0"/>
              <a:ea typeface="Noto Serif SC Bold" pitchFamily="34" charset="-122"/>
              <a:cs typeface="Times New Roman" panose="02020603050405020304" charset="0"/>
            </a:endParaRPr>
          </a:p>
        </p:txBody>
      </p:sp>
      <p:sp>
        <p:nvSpPr>
          <p:cNvPr id="4" name="Text 1"/>
          <p:cNvSpPr/>
          <p:nvPr/>
        </p:nvSpPr>
        <p:spPr>
          <a:xfrm>
            <a:off x="202565" y="3443605"/>
            <a:ext cx="8322310" cy="1921510"/>
          </a:xfrm>
          <a:prstGeom prst="rect">
            <a:avLst/>
          </a:prstGeom>
          <a:noFill/>
        </p:spPr>
        <p:txBody>
          <a:bodyPr wrap="square" lIns="0" tIns="0" rIns="0" bIns="0" rtlCol="0" anchor="t"/>
          <a:lstStyle/>
          <a:p>
            <a:pPr marL="0" indent="0" algn="l">
              <a:lnSpc>
                <a:spcPts val="2850"/>
              </a:lnSpc>
              <a:buNone/>
            </a:pPr>
            <a:endParaRPr lang="en-US" sz="1750" dirty="0">
              <a:solidFill>
                <a:srgbClr val="4B4A4A"/>
              </a:solidFill>
              <a:latin typeface="Times New Roman" panose="02020603050405020304" charset="0"/>
              <a:ea typeface="Geist" pitchFamily="34" charset="-122"/>
              <a:cs typeface="Times New Roman" panose="02020603050405020304" charset="0"/>
            </a:endParaRPr>
          </a:p>
        </p:txBody>
      </p:sp>
      <p:sp>
        <p:nvSpPr>
          <p:cNvPr id="6" name="Text Box 5"/>
          <p:cNvSpPr txBox="1"/>
          <p:nvPr/>
        </p:nvSpPr>
        <p:spPr>
          <a:xfrm>
            <a:off x="202565" y="1087755"/>
            <a:ext cx="8666480" cy="7209155"/>
          </a:xfrm>
          <a:prstGeom prst="rect">
            <a:avLst/>
          </a:prstGeom>
        </p:spPr>
        <p:txBody>
          <a:bodyPr wrap="square">
            <a:noAutofit/>
          </a:bodyPr>
          <a:lstStyle/>
          <a:p>
            <a:pPr indent="457200" algn="just" defTabSz="266700">
              <a:spcBef>
                <a:spcPts val="500"/>
              </a:spcBef>
              <a:spcAft>
                <a:spcPts val="500"/>
              </a:spcAft>
            </a:pPr>
            <a:r>
              <a:rPr lang="en-US" altLang="zh-CN" dirty="0">
                <a:latin typeface="Times New Roman" panose="02020603050405020304" charset="0"/>
                <a:ea typeface="Times New Roman" panose="02020603050405020304"/>
                <a:cs typeface="Times New Roman" panose="02020603050405020304" charset="0"/>
              </a:rPr>
              <a:t>Farming is very important for food and the economy, especially in a country like India. Machine learning models were applied using Python in </a:t>
            </a:r>
            <a:r>
              <a:rPr lang="en-US" altLang="zh-CN" dirty="0" err="1">
                <a:latin typeface="Times New Roman" panose="02020603050405020304" charset="0"/>
                <a:ea typeface="Times New Roman" panose="02020603050405020304"/>
                <a:cs typeface="Times New Roman" panose="02020603050405020304" charset="0"/>
              </a:rPr>
              <a:t>Jupyter</a:t>
            </a:r>
            <a:r>
              <a:rPr lang="en-US" altLang="zh-CN" dirty="0">
                <a:latin typeface="Times New Roman" panose="02020603050405020304" charset="0"/>
                <a:ea typeface="Times New Roman" panose="02020603050405020304"/>
                <a:cs typeface="Times New Roman" panose="02020603050405020304" charset="0"/>
              </a:rPr>
              <a:t> Notebook to predict crop yield based on these features. Additionally, a user-friendly web interface was developed to allow farmers and researchers to input data and get yield predictions. Basic data analysis and visualization techniques helped uncover meaningful insights, such as loamy and clay soils producing better yields under proper irrigation and fertilizer use.</a:t>
            </a:r>
            <a:endParaRPr lang="en-US" altLang="zh-CN" dirty="0">
              <a:latin typeface="Times New Roman" panose="02020603050405020304" charset="0"/>
              <a:ea typeface="Times New Roman" panose="02020603050405020304"/>
              <a:cs typeface="Times New Roman" panose="02020603050405020304" charset="0"/>
            </a:endParaRPr>
          </a:p>
          <a:p>
            <a:pPr indent="457200" algn="just" defTabSz="266700">
              <a:spcBef>
                <a:spcPts val="500"/>
              </a:spcBef>
              <a:spcAft>
                <a:spcPts val="500"/>
              </a:spcAft>
            </a:pPr>
            <a:r>
              <a:rPr lang="en-US" altLang="en-US" dirty="0">
                <a:latin typeface="Times New Roman" panose="02020603050405020304" charset="0"/>
                <a:ea typeface="Times New Roman" panose="02020603050405020304"/>
                <a:cs typeface="Times New Roman" panose="02020603050405020304" charset="0"/>
              </a:rPr>
              <a:t>In this project, a Multiple Linear Regression algorithm is used to predict crop yield based on various agricultural and environmental factors. The dependent variable in this study is Crop Yield (measured in tons per hectare). The independent variables include Region (North, South, East, West), Soil Type (Clay, Sandy, Loam, etc.), Crop Type (Wheat, Rice, Maize, etc.), Rainfall (in mm), Temperature (in </a:t>
            </a:r>
            <a:r>
              <a:rPr lang="en-US" altLang="en-US" dirty="0">
                <a:latin typeface="Times New Roman" panose="02020603050405020304" charset="0"/>
                <a:ea typeface="Times New Roman" panose="02020603050405020304"/>
                <a:cs typeface="Times New Roman" panose="02020603050405020304" charset="0"/>
              </a:rPr>
              <a:t>°</a:t>
            </a:r>
            <a:r>
              <a:rPr lang="en-US" altLang="en-US" dirty="0">
                <a:latin typeface="Times New Roman" panose="02020603050405020304" charset="0"/>
                <a:ea typeface="Times New Roman" panose="02020603050405020304"/>
                <a:cs typeface="Times New Roman" panose="02020603050405020304" charset="0"/>
              </a:rPr>
              <a:t>C), Days Taken to Harvest, Fertilizer Usage, Irrigation Level, and Weather Conditions (Sunny, Rainy, or Cloudy).</a:t>
            </a:r>
            <a:endParaRPr lang="en-US" altLang="en-US" dirty="0">
              <a:latin typeface="Times New Roman" panose="02020603050405020304" charset="0"/>
              <a:ea typeface="Times New Roman" panose="02020603050405020304"/>
              <a:cs typeface="Times New Roman" panose="02020603050405020304" charset="0"/>
            </a:endParaRPr>
          </a:p>
          <a:p>
            <a:pPr marL="0" indent="457200" algn="just" defTabSz="266700">
              <a:spcBef>
                <a:spcPts val="500"/>
              </a:spcBef>
              <a:spcAft>
                <a:spcPts val="500"/>
              </a:spcAft>
            </a:pPr>
            <a:r>
              <a:rPr lang="en-US" altLang="en-US" dirty="0">
                <a:latin typeface="Times New Roman" panose="02020603050405020304" charset="0"/>
                <a:ea typeface="Times New Roman" panose="02020603050405020304"/>
                <a:cs typeface="Times New Roman" panose="02020603050405020304" charset="0"/>
              </a:rPr>
              <a:t>We used the Kaggle crop yield dataset to analyze and understand the data. The results show that crops grow better in loamy and clay soils, especially when there is enough water and fertilizer. Good weather conditions like su</a:t>
            </a:r>
            <a:r>
              <a:rPr lang="en-IN" altLang="en-US" dirty="0">
                <a:latin typeface="Times New Roman" panose="02020603050405020304" charset="0"/>
                <a:ea typeface="Times New Roman" panose="02020603050405020304"/>
                <a:cs typeface="Times New Roman" panose="02020603050405020304" charset="0"/>
              </a:rPr>
              <a:t>   </a:t>
            </a:r>
            <a:r>
              <a:rPr lang="en-US" altLang="en-US" dirty="0">
                <a:latin typeface="Times New Roman" panose="02020603050405020304" charset="0"/>
                <a:ea typeface="Times New Roman" panose="02020603050405020304"/>
                <a:cs typeface="Times New Roman" panose="02020603050405020304" charset="0"/>
              </a:rPr>
              <a:t>nlight and average rainfall also help crops grow more. For example, rice needs more water, while wheat grows well in the right temperature. The study found that the highest yield was achieved with loamy soil, proper irrigation, and fertilizer use, along with sunny weather and moderate rainfall. Among all crops, rice and maize gave the best results.</a:t>
            </a:r>
            <a:endParaRPr lang="en-US" altLang="en-US" dirty="0">
              <a:latin typeface="Times New Roman" panose="02020603050405020304" charset="0"/>
              <a:ea typeface="Times New Roman" panose="02020603050405020304"/>
              <a:cs typeface="Times New Roman" panose="02020603050405020304" charset="0"/>
            </a:endParaRPr>
          </a:p>
          <a:p>
            <a:pPr marL="0" indent="457200" algn="just" defTabSz="266700">
              <a:spcBef>
                <a:spcPts val="500"/>
              </a:spcBef>
              <a:spcAft>
                <a:spcPts val="500"/>
              </a:spcAft>
            </a:pPr>
            <a:r>
              <a:rPr lang="en-US" altLang="en-US" dirty="0">
                <a:latin typeface="Times New Roman" panose="02020603050405020304" charset="0"/>
                <a:ea typeface="Times New Roman" panose="02020603050405020304"/>
                <a:cs typeface="Times New Roman" panose="02020603050405020304" charset="0"/>
              </a:rPr>
              <a:t>This study helps support smart farming decisions and better food production.</a:t>
            </a:r>
            <a:endParaRPr lang="en-US" altLang="en-US" dirty="0">
              <a:latin typeface="Times New Roman" panose="02020603050405020304" charset="0"/>
              <a:ea typeface="Times New Roman" panose="02020603050405020304"/>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760720" cy="8229600"/>
          </a:xfrm>
          <a:prstGeom prst="rect">
            <a:avLst/>
          </a:prstGeom>
        </p:spPr>
      </p:pic>
      <p:sp>
        <p:nvSpPr>
          <p:cNvPr id="5" name="TextBox 4"/>
          <p:cNvSpPr txBox="1"/>
          <p:nvPr/>
        </p:nvSpPr>
        <p:spPr>
          <a:xfrm>
            <a:off x="6065131" y="1412407"/>
            <a:ext cx="8113853" cy="6308725"/>
          </a:xfrm>
          <a:prstGeom prst="rect">
            <a:avLst/>
          </a:prstGeom>
          <a:noFill/>
        </p:spPr>
        <p:txBody>
          <a:bodyPr wrap="square" rtlCol="0">
            <a:spAutoFit/>
          </a:bodyPr>
          <a:lstStyle/>
          <a:p>
            <a:pPr marL="457200" indent="-457200">
              <a:buAutoNum type="arabicPeriod"/>
            </a:pPr>
            <a:r>
              <a:rPr lang="en-US" sz="2400" b="1" dirty="0" smtClean="0">
                <a:solidFill>
                  <a:srgbClr val="006747"/>
                </a:solidFill>
              </a:rPr>
              <a:t>Importance </a:t>
            </a:r>
            <a:r>
              <a:rPr lang="en-US" sz="2400" b="1" dirty="0">
                <a:solidFill>
                  <a:srgbClr val="006747"/>
                </a:solidFill>
              </a:rPr>
              <a:t>of </a:t>
            </a:r>
            <a:r>
              <a:rPr lang="en-US" sz="2400" b="1" dirty="0" smtClean="0">
                <a:solidFill>
                  <a:srgbClr val="006747"/>
                </a:solidFill>
              </a:rPr>
              <a:t>Agriculture :</a:t>
            </a:r>
            <a:endParaRPr lang="en-US" sz="2400" b="1" dirty="0">
              <a:solidFill>
                <a:srgbClr val="006747"/>
              </a:solidFill>
            </a:endParaRPr>
          </a:p>
          <a:p>
            <a:pPr marL="285750" indent="-285750">
              <a:buFont typeface="Wingdings" panose="05000000000000000000" pitchFamily="2" charset="2"/>
              <a:buChar char="q"/>
            </a:pPr>
            <a:r>
              <a:rPr lang="en-US" sz="2400" dirty="0"/>
              <a:t>Agriculture is the backbone of many economies, especially in countries like India.</a:t>
            </a:r>
            <a:endParaRPr lang="en-US" sz="2400" dirty="0"/>
          </a:p>
          <a:p>
            <a:pPr marL="285750" indent="-285750">
              <a:buFont typeface="Wingdings" panose="05000000000000000000" pitchFamily="2" charset="2"/>
              <a:buChar char="q"/>
            </a:pPr>
            <a:r>
              <a:rPr lang="en-US" sz="2400" dirty="0"/>
              <a:t>Feeding a growing population requires efficient farming practices and accurate yield estimation</a:t>
            </a:r>
            <a:r>
              <a:rPr lang="en-US" sz="2400" dirty="0" smtClean="0"/>
              <a:t>.</a:t>
            </a:r>
            <a:endParaRPr lang="en-US" sz="2400" dirty="0" smtClean="0"/>
          </a:p>
          <a:p>
            <a:r>
              <a:rPr lang="en-IN" altLang="en-US" sz="2000" dirty="0"/>
              <a:t>  </a:t>
            </a:r>
            <a:endParaRPr lang="en-US" sz="2000" dirty="0"/>
          </a:p>
          <a:p>
            <a:r>
              <a:rPr lang="en-US" sz="2400" b="1" dirty="0" smtClean="0">
                <a:solidFill>
                  <a:srgbClr val="006747"/>
                </a:solidFill>
              </a:rPr>
              <a:t>2</a:t>
            </a:r>
            <a:r>
              <a:rPr lang="en-US" sz="2400" b="1" dirty="0">
                <a:solidFill>
                  <a:srgbClr val="006747"/>
                </a:solidFill>
              </a:rPr>
              <a:t>. Challenges in Traditional </a:t>
            </a:r>
            <a:r>
              <a:rPr lang="en-US" sz="2400" b="1" dirty="0" smtClean="0">
                <a:solidFill>
                  <a:srgbClr val="006747"/>
                </a:solidFill>
              </a:rPr>
              <a:t>Farming :</a:t>
            </a:r>
            <a:endParaRPr lang="en-US" sz="2400" b="1" dirty="0">
              <a:solidFill>
                <a:srgbClr val="006747"/>
              </a:solidFill>
            </a:endParaRPr>
          </a:p>
          <a:p>
            <a:pPr marL="285750" indent="-285750">
              <a:buFont typeface="Wingdings" panose="05000000000000000000" pitchFamily="2" charset="2"/>
              <a:buChar char="q"/>
            </a:pPr>
            <a:r>
              <a:rPr lang="en-US" sz="2400" dirty="0"/>
              <a:t>Reliance on experience and unpredictable weather.</a:t>
            </a:r>
            <a:endParaRPr lang="en-US" sz="2400" dirty="0"/>
          </a:p>
          <a:p>
            <a:pPr marL="285750" indent="-285750">
              <a:buFont typeface="Wingdings" panose="05000000000000000000" pitchFamily="2" charset="2"/>
              <a:buChar char="q"/>
            </a:pPr>
            <a:r>
              <a:rPr lang="en-US" sz="2400" dirty="0"/>
              <a:t>Limited use of data and technology.</a:t>
            </a:r>
            <a:endParaRPr lang="en-US" sz="2400" dirty="0"/>
          </a:p>
          <a:p>
            <a:pPr marL="285750" indent="-285750">
              <a:buFont typeface="Wingdings" panose="05000000000000000000" pitchFamily="2" charset="2"/>
              <a:buChar char="q"/>
            </a:pPr>
            <a:r>
              <a:rPr lang="en-US" sz="2400" dirty="0"/>
              <a:t>Difficulty in predicting yield accurately</a:t>
            </a:r>
            <a:r>
              <a:rPr lang="en-US" sz="2400" dirty="0" smtClean="0"/>
              <a:t>.</a:t>
            </a:r>
            <a:endParaRPr lang="en-US" sz="2400" dirty="0" smtClean="0"/>
          </a:p>
          <a:p>
            <a:endParaRPr lang="en-US" sz="2400" dirty="0"/>
          </a:p>
          <a:p>
            <a:r>
              <a:rPr lang="en-US" sz="2400" b="1" dirty="0" smtClean="0">
                <a:solidFill>
                  <a:srgbClr val="006747"/>
                </a:solidFill>
              </a:rPr>
              <a:t>3</a:t>
            </a:r>
            <a:r>
              <a:rPr lang="en-US" sz="2400" b="1" dirty="0">
                <a:solidFill>
                  <a:srgbClr val="006747"/>
                </a:solidFill>
              </a:rPr>
              <a:t>. Role of </a:t>
            </a:r>
            <a:r>
              <a:rPr lang="en-US" sz="2400" b="1" dirty="0" smtClean="0">
                <a:solidFill>
                  <a:srgbClr val="006747"/>
                </a:solidFill>
              </a:rPr>
              <a:t> Technology </a:t>
            </a:r>
            <a:r>
              <a:rPr lang="en-US" sz="2400" b="1" dirty="0">
                <a:solidFill>
                  <a:srgbClr val="006747"/>
                </a:solidFill>
              </a:rPr>
              <a:t>in </a:t>
            </a:r>
            <a:r>
              <a:rPr lang="en-US" sz="2400" b="1" dirty="0" smtClean="0">
                <a:solidFill>
                  <a:srgbClr val="006747"/>
                </a:solidFill>
              </a:rPr>
              <a:t>Agriculture :</a:t>
            </a:r>
            <a:endParaRPr lang="en-US" sz="2400" b="1" dirty="0">
              <a:solidFill>
                <a:srgbClr val="006747"/>
              </a:solidFill>
            </a:endParaRPr>
          </a:p>
          <a:p>
            <a:pPr marL="285750" indent="-285750">
              <a:buFont typeface="Wingdings" panose="05000000000000000000" pitchFamily="2" charset="2"/>
              <a:buChar char="q"/>
            </a:pPr>
            <a:r>
              <a:rPr lang="en-US" sz="2400" dirty="0"/>
              <a:t>Machine Learning and data analytics help in understanding patterns and predicting outcomes.</a:t>
            </a:r>
            <a:endParaRPr lang="en-US" sz="2400" dirty="0"/>
          </a:p>
          <a:p>
            <a:pPr marL="285750" indent="-285750">
              <a:buFont typeface="Wingdings" panose="05000000000000000000" pitchFamily="2" charset="2"/>
              <a:buChar char="q"/>
            </a:pPr>
            <a:r>
              <a:rPr lang="en-US" sz="2400" dirty="0"/>
              <a:t>Smart systems can support better planning, resource use, and yield optimization.</a:t>
            </a:r>
            <a:endParaRPr lang="en-US" sz="2400" dirty="0"/>
          </a:p>
          <a:p>
            <a:endParaRPr lang="en-US" sz="2400" dirty="0"/>
          </a:p>
        </p:txBody>
      </p:sp>
      <p:sp>
        <p:nvSpPr>
          <p:cNvPr id="15" name="TextBox 14"/>
          <p:cNvSpPr txBox="1"/>
          <p:nvPr/>
        </p:nvSpPr>
        <p:spPr>
          <a:xfrm>
            <a:off x="6065133" y="279644"/>
            <a:ext cx="3391383" cy="646331"/>
          </a:xfrm>
          <a:prstGeom prst="rect">
            <a:avLst/>
          </a:prstGeom>
          <a:noFill/>
        </p:spPr>
        <p:txBody>
          <a:bodyPr wrap="square" rtlCol="0">
            <a:spAutoFit/>
          </a:bodyPr>
          <a:lstStyle/>
          <a:p>
            <a:r>
              <a:rPr lang="en-US" sz="3600" b="1" dirty="0">
                <a:solidFill>
                  <a:srgbClr val="006747"/>
                </a:solidFill>
              </a:rPr>
              <a:t>Introduction</a:t>
            </a:r>
            <a:r>
              <a:rPr lang="en-US" sz="3600" dirty="0">
                <a:solidFill>
                  <a:srgbClr val="006747"/>
                </a:solidFill>
              </a:rPr>
              <a:t> </a:t>
            </a:r>
            <a:r>
              <a:rPr lang="en-US" sz="3600" dirty="0" smtClean="0">
                <a:solidFill>
                  <a:srgbClr val="006747"/>
                </a:solidFill>
              </a:rPr>
              <a:t>:</a:t>
            </a:r>
            <a:endParaRPr lang="en-US" sz="3600" dirty="0">
              <a:solidFill>
                <a:srgbClr val="006747"/>
              </a:solidFill>
            </a:endParaRPr>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image&#10;preencoded.png"/>
          <p:cNvPicPr>
            <a:picLocks noChangeAspect="1"/>
          </p:cNvPicPr>
          <p:nvPr/>
        </p:nvPicPr>
        <p:blipFill>
          <a:blip r:embed="rId1"/>
          <a:stretch>
            <a:fillRect/>
          </a:stretch>
        </p:blipFill>
        <p:spPr>
          <a:xfrm>
            <a:off x="0" y="0"/>
            <a:ext cx="14630400" cy="2976920"/>
          </a:xfrm>
          <a:prstGeom prst="rect">
            <a:avLst/>
          </a:prstGeom>
        </p:spPr>
      </p:pic>
      <p:sp>
        <p:nvSpPr>
          <p:cNvPr id="3" name="Text 0"/>
          <p:cNvSpPr/>
          <p:nvPr/>
        </p:nvSpPr>
        <p:spPr>
          <a:xfrm>
            <a:off x="1864307" y="3760549"/>
            <a:ext cx="5670590" cy="708779"/>
          </a:xfrm>
          <a:prstGeom prst="rect">
            <a:avLst/>
          </a:prstGeom>
          <a:noFill/>
        </p:spPr>
        <p:txBody>
          <a:bodyPr wrap="none" lIns="0" tIns="0" rIns="0" bIns="0" rtlCol="0" anchor="t"/>
          <a:lstStyle/>
          <a:p>
            <a:pPr marL="0" indent="0" algn="l">
              <a:lnSpc>
                <a:spcPts val="5550"/>
              </a:lnSpc>
              <a:buNone/>
            </a:pPr>
            <a:r>
              <a:rPr lang="en-US" sz="6600" b="1" dirty="0">
                <a:solidFill>
                  <a:srgbClr val="006747"/>
                </a:solidFill>
                <a:latin typeface="Times New Roman" panose="02020603050405020304" charset="0"/>
                <a:ea typeface="Noto Serif SC Bold" pitchFamily="34" charset="-122"/>
                <a:cs typeface="Times New Roman" panose="02020603050405020304" charset="0"/>
              </a:rPr>
              <a:t>Existing Systems</a:t>
            </a:r>
            <a:endParaRPr lang="en-US" sz="6600" b="1" dirty="0">
              <a:solidFill>
                <a:srgbClr val="006747"/>
              </a:solidFill>
              <a:latin typeface="Times New Roman" panose="02020603050405020304" charset="0"/>
              <a:ea typeface="Noto Serif SC Bold" pitchFamily="34" charset="-122"/>
              <a:cs typeface="Times New Roman" panose="02020603050405020304" charset="0"/>
            </a:endParaRPr>
          </a:p>
        </p:txBody>
      </p:sp>
      <p:sp>
        <p:nvSpPr>
          <p:cNvPr id="4" name="Text 1"/>
          <p:cNvSpPr/>
          <p:nvPr/>
        </p:nvSpPr>
        <p:spPr>
          <a:xfrm>
            <a:off x="1864307" y="5212080"/>
            <a:ext cx="13042821" cy="362903"/>
          </a:xfrm>
          <a:prstGeom prst="rect">
            <a:avLst/>
          </a:prstGeom>
          <a:noFill/>
        </p:spPr>
        <p:txBody>
          <a:bodyPr wrap="none" lIns="0" tIns="0" rIns="0" bIns="0" rtlCol="0" anchor="t"/>
          <a:lstStyle/>
          <a:p>
            <a:pPr marL="342900" indent="-342900" algn="l">
              <a:lnSpc>
                <a:spcPts val="2850"/>
              </a:lnSpc>
              <a:buSzPct val="100000"/>
              <a:buChar char="•"/>
            </a:pPr>
            <a:r>
              <a:rPr lang="en-US" sz="2800" dirty="0">
                <a:solidFill>
                  <a:srgbClr val="4B4A4A"/>
                </a:solidFill>
                <a:latin typeface="Times New Roman" panose="02020603050405020304" charset="0"/>
                <a:ea typeface="Geist" pitchFamily="34" charset="-122"/>
                <a:cs typeface="Times New Roman" panose="02020603050405020304" charset="0"/>
              </a:rPr>
              <a:t>Traditional farming methods relying on experience and seasonal patterns</a:t>
            </a:r>
            <a:endParaRPr lang="en-US" sz="2800" dirty="0">
              <a:solidFill>
                <a:srgbClr val="4B4A4A"/>
              </a:solidFill>
              <a:latin typeface="Times New Roman" panose="02020603050405020304" charset="0"/>
              <a:ea typeface="Geist" pitchFamily="34" charset="-122"/>
              <a:cs typeface="Times New Roman" panose="02020603050405020304" charset="0"/>
            </a:endParaRPr>
          </a:p>
        </p:txBody>
      </p:sp>
      <p:sp>
        <p:nvSpPr>
          <p:cNvPr id="5" name="Text 2"/>
          <p:cNvSpPr/>
          <p:nvPr/>
        </p:nvSpPr>
        <p:spPr>
          <a:xfrm>
            <a:off x="1864307" y="5654278"/>
            <a:ext cx="13042821" cy="362903"/>
          </a:xfrm>
          <a:prstGeom prst="rect">
            <a:avLst/>
          </a:prstGeom>
          <a:noFill/>
        </p:spPr>
        <p:txBody>
          <a:bodyPr wrap="none" lIns="0" tIns="0" rIns="0" bIns="0" rtlCol="0" anchor="t"/>
          <a:lstStyle/>
          <a:p>
            <a:pPr marL="342900" indent="-342900" algn="l">
              <a:lnSpc>
                <a:spcPts val="2850"/>
              </a:lnSpc>
              <a:buSzPct val="100000"/>
              <a:buChar char="•"/>
            </a:pPr>
            <a:r>
              <a:rPr lang="en-US" sz="2800" dirty="0">
                <a:solidFill>
                  <a:srgbClr val="4B4A4A"/>
                </a:solidFill>
                <a:latin typeface="Times New Roman" panose="02020603050405020304" charset="0"/>
                <a:ea typeface="Geist" pitchFamily="34" charset="-122"/>
                <a:cs typeface="Times New Roman" panose="02020603050405020304" charset="0"/>
              </a:rPr>
              <a:t>Use of basic irrigation and fertilisation techniques</a:t>
            </a:r>
            <a:endParaRPr lang="en-US" sz="2800" dirty="0">
              <a:solidFill>
                <a:srgbClr val="4B4A4A"/>
              </a:solidFill>
              <a:latin typeface="Times New Roman" panose="02020603050405020304" charset="0"/>
              <a:ea typeface="Geist" pitchFamily="34" charset="-122"/>
              <a:cs typeface="Times New Roman" panose="02020603050405020304" charset="0"/>
            </a:endParaRPr>
          </a:p>
        </p:txBody>
      </p:sp>
      <p:sp>
        <p:nvSpPr>
          <p:cNvPr id="6" name="Text 3"/>
          <p:cNvSpPr/>
          <p:nvPr/>
        </p:nvSpPr>
        <p:spPr>
          <a:xfrm>
            <a:off x="1864307" y="6096476"/>
            <a:ext cx="13042821" cy="362903"/>
          </a:xfrm>
          <a:prstGeom prst="rect">
            <a:avLst/>
          </a:prstGeom>
          <a:noFill/>
        </p:spPr>
        <p:txBody>
          <a:bodyPr wrap="none" lIns="0" tIns="0" rIns="0" bIns="0" rtlCol="0" anchor="t"/>
          <a:lstStyle/>
          <a:p>
            <a:pPr marL="342900" indent="-342900" algn="l">
              <a:lnSpc>
                <a:spcPts val="2850"/>
              </a:lnSpc>
              <a:buSzPct val="100000"/>
              <a:buChar char="•"/>
            </a:pPr>
            <a:r>
              <a:rPr lang="en-US" sz="2800" dirty="0">
                <a:solidFill>
                  <a:srgbClr val="4B4A4A"/>
                </a:solidFill>
                <a:latin typeface="Times New Roman" panose="02020603050405020304" charset="0"/>
                <a:ea typeface="Geist" pitchFamily="34" charset="-122"/>
                <a:cs typeface="Times New Roman" panose="02020603050405020304" charset="0"/>
              </a:rPr>
              <a:t>Limited adoption of technology for monitoring crop health</a:t>
            </a:r>
            <a:endParaRPr lang="en-US" sz="2800" dirty="0">
              <a:solidFill>
                <a:srgbClr val="4B4A4A"/>
              </a:solidFill>
              <a:latin typeface="Times New Roman" panose="02020603050405020304" charset="0"/>
              <a:ea typeface="Geist" pitchFamily="34" charset="-122"/>
              <a:cs typeface="Times New Roman" panose="02020603050405020304" charset="0"/>
            </a:endParaRPr>
          </a:p>
        </p:txBody>
      </p:sp>
      <p:sp>
        <p:nvSpPr>
          <p:cNvPr id="7" name="Text 4"/>
          <p:cNvSpPr/>
          <p:nvPr/>
        </p:nvSpPr>
        <p:spPr>
          <a:xfrm>
            <a:off x="1864307" y="6538674"/>
            <a:ext cx="13042821" cy="362903"/>
          </a:xfrm>
          <a:prstGeom prst="rect">
            <a:avLst/>
          </a:prstGeom>
          <a:noFill/>
        </p:spPr>
        <p:txBody>
          <a:bodyPr wrap="none" lIns="0" tIns="0" rIns="0" bIns="0" rtlCol="0" anchor="t"/>
          <a:lstStyle/>
          <a:p>
            <a:pPr marL="342900" indent="-342900" algn="l">
              <a:lnSpc>
                <a:spcPts val="2850"/>
              </a:lnSpc>
              <a:buSzPct val="100000"/>
              <a:buChar char="•"/>
            </a:pPr>
            <a:r>
              <a:rPr lang="en-US" sz="2800" dirty="0">
                <a:solidFill>
                  <a:srgbClr val="4B4A4A"/>
                </a:solidFill>
                <a:latin typeface="Times New Roman" panose="02020603050405020304" charset="0"/>
                <a:ea typeface="Geist" pitchFamily="34" charset="-122"/>
                <a:cs typeface="Times New Roman" panose="02020603050405020304" charset="0"/>
              </a:rPr>
              <a:t>Manual data collection leading to inefficiencies</a:t>
            </a:r>
            <a:endParaRPr lang="en-US" sz="2800" dirty="0">
              <a:solidFill>
                <a:srgbClr val="4B4A4A"/>
              </a:solidFill>
              <a:latin typeface="Times New Roman" panose="02020603050405020304" charset="0"/>
              <a:ea typeface="Geist" pitchFamily="34" charset="-122"/>
              <a:cs typeface="Times New Roman" panose="02020603050405020304" charset="0"/>
            </a:endParaRPr>
          </a:p>
        </p:txBody>
      </p:sp>
      <p:pic>
        <p:nvPicPr>
          <p:cNvPr id="8" name="Image 0" descr="preencoded.png"/>
          <p:cNvPicPr>
            <a:picLocks noChangeAspect="1"/>
          </p:cNvPicPr>
          <p:nvPr/>
        </p:nvPicPr>
        <p:blipFill>
          <a:blip r:embed="rId2"/>
          <a:stretch>
            <a:fillRect/>
          </a:stretch>
        </p:blipFill>
        <p:spPr>
          <a:xfrm>
            <a:off x="0" y="3810"/>
            <a:ext cx="14610715" cy="29768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0" descr="preencoded.png"/>
          <p:cNvPicPr>
            <a:picLocks noChangeAspect="1"/>
          </p:cNvPicPr>
          <p:nvPr/>
        </p:nvPicPr>
        <p:blipFill>
          <a:blip r:embed="rId1"/>
          <a:stretch>
            <a:fillRect/>
          </a:stretch>
        </p:blipFill>
        <p:spPr>
          <a:xfrm>
            <a:off x="0" y="0"/>
            <a:ext cx="5760720" cy="8229600"/>
          </a:xfrm>
          <a:prstGeom prst="rect">
            <a:avLst/>
          </a:prstGeom>
        </p:spPr>
      </p:pic>
      <p:sp>
        <p:nvSpPr>
          <p:cNvPr id="11" name="Text 0"/>
          <p:cNvSpPr/>
          <p:nvPr/>
        </p:nvSpPr>
        <p:spPr>
          <a:xfrm>
            <a:off x="6280190" y="221734"/>
            <a:ext cx="7556421" cy="1417558"/>
          </a:xfrm>
          <a:prstGeom prst="rect">
            <a:avLst/>
          </a:prstGeom>
          <a:noFill/>
        </p:spPr>
        <p:txBody>
          <a:bodyPr wrap="square" lIns="0" tIns="0" rIns="0" bIns="0" rtlCol="0" anchor="t"/>
          <a:lstStyle/>
          <a:p>
            <a:pPr marL="0" indent="0" algn="l">
              <a:lnSpc>
                <a:spcPts val="5550"/>
              </a:lnSpc>
              <a:buNone/>
            </a:pPr>
            <a:r>
              <a:rPr lang="en-US" sz="4800" b="1" dirty="0">
                <a:solidFill>
                  <a:srgbClr val="006747"/>
                </a:solidFill>
                <a:latin typeface="Times New Roman" panose="02020603050405020304" charset="0"/>
                <a:ea typeface="Noto Serif SC Bold" pitchFamily="34" charset="-122"/>
                <a:cs typeface="Times New Roman" panose="02020603050405020304" charset="0"/>
              </a:rPr>
              <a:t>Problem Identification and Proposed Solution</a:t>
            </a:r>
            <a:endParaRPr lang="en-US" sz="4800" b="1" dirty="0">
              <a:solidFill>
                <a:srgbClr val="006747"/>
              </a:solidFill>
              <a:latin typeface="Times New Roman" panose="02020603050405020304" charset="0"/>
              <a:ea typeface="Noto Serif SC Bold" pitchFamily="34" charset="-122"/>
              <a:cs typeface="Times New Roman" panose="02020603050405020304" charset="0"/>
            </a:endParaRPr>
          </a:p>
        </p:txBody>
      </p:sp>
      <p:sp>
        <p:nvSpPr>
          <p:cNvPr id="12" name="Text 1"/>
          <p:cNvSpPr/>
          <p:nvPr/>
        </p:nvSpPr>
        <p:spPr>
          <a:xfrm>
            <a:off x="6280190" y="2164239"/>
            <a:ext cx="2835235" cy="354330"/>
          </a:xfrm>
          <a:prstGeom prst="rect">
            <a:avLst/>
          </a:prstGeom>
          <a:noFill/>
        </p:spPr>
        <p:txBody>
          <a:bodyPr wrap="none" lIns="0" tIns="0" rIns="0" bIns="0" rtlCol="0" anchor="t"/>
          <a:lstStyle/>
          <a:p>
            <a:pPr marL="0" indent="0" algn="l">
              <a:lnSpc>
                <a:spcPts val="2750"/>
              </a:lnSpc>
              <a:buNone/>
            </a:pPr>
            <a:r>
              <a:rPr lang="en-US" sz="3600" b="1" dirty="0">
                <a:solidFill>
                  <a:srgbClr val="006747"/>
                </a:solidFill>
                <a:latin typeface="Times New Roman" panose="02020603050405020304" charset="0"/>
                <a:ea typeface="Noto Serif SC Bold" pitchFamily="34" charset="-122"/>
                <a:cs typeface="Times New Roman" panose="02020603050405020304" charset="0"/>
              </a:rPr>
              <a:t>Challenges:</a:t>
            </a:r>
            <a:endParaRPr lang="en-US" sz="3600" b="1" dirty="0">
              <a:solidFill>
                <a:srgbClr val="006747"/>
              </a:solidFill>
              <a:latin typeface="Times New Roman" panose="02020603050405020304" charset="0"/>
              <a:ea typeface="Noto Serif SC Bold" pitchFamily="34" charset="-122"/>
              <a:cs typeface="Times New Roman" panose="02020603050405020304" charset="0"/>
            </a:endParaRPr>
          </a:p>
        </p:txBody>
      </p:sp>
      <p:sp>
        <p:nvSpPr>
          <p:cNvPr id="13" name="Text 2"/>
          <p:cNvSpPr/>
          <p:nvPr/>
        </p:nvSpPr>
        <p:spPr>
          <a:xfrm>
            <a:off x="6299240" y="2743201"/>
            <a:ext cx="7556421" cy="1770926"/>
          </a:xfrm>
          <a:prstGeom prst="rect">
            <a:avLst/>
          </a:prstGeom>
          <a:noFill/>
        </p:spPr>
        <p:txBody>
          <a:bodyPr wrap="square" lIns="0" tIns="0" rIns="0" bIns="0" rtlCol="0" anchor="t"/>
          <a:lstStyle/>
          <a:p>
            <a:pPr marL="0" indent="0" algn="just">
              <a:lnSpc>
                <a:spcPts val="2850"/>
              </a:lnSpc>
              <a:buNone/>
            </a:pPr>
            <a:r>
              <a:rPr lang="en-US" sz="2400" dirty="0">
                <a:latin typeface="Times New Roman" panose="02020603050405020304" charset="0"/>
                <a:ea typeface="Geist" pitchFamily="34" charset="-122"/>
                <a:cs typeface="Times New Roman" panose="02020603050405020304" charset="0"/>
                <a:sym typeface="+mn-ea"/>
              </a:rPr>
              <a:t>Current systems face challenges such as inaccurate yield prediction, inefficient resource use, and lack of real-time monitoring, leading to suboptimal crop production and increased costs</a:t>
            </a:r>
            <a:r>
              <a:rPr lang="en-IN" altLang="en-US" sz="2400" dirty="0">
                <a:latin typeface="Times New Roman" panose="02020603050405020304" charset="0"/>
                <a:ea typeface="Geist" pitchFamily="34" charset="-122"/>
                <a:cs typeface="Times New Roman" panose="02020603050405020304" charset="0"/>
                <a:sym typeface="+mn-ea"/>
              </a:rPr>
              <a:t>.</a:t>
            </a:r>
            <a:endParaRPr lang="en-IN" altLang="en-US" sz="2400" dirty="0">
              <a:latin typeface="Times New Roman" panose="02020603050405020304" charset="0"/>
              <a:ea typeface="Geist" pitchFamily="34" charset="-122"/>
              <a:cs typeface="Times New Roman" panose="02020603050405020304" charset="0"/>
              <a:sym typeface="+mn-ea"/>
            </a:endParaRPr>
          </a:p>
        </p:txBody>
      </p:sp>
      <p:sp>
        <p:nvSpPr>
          <p:cNvPr id="14" name="Text 3"/>
          <p:cNvSpPr/>
          <p:nvPr/>
        </p:nvSpPr>
        <p:spPr>
          <a:xfrm>
            <a:off x="6299240" y="4627959"/>
            <a:ext cx="2835235" cy="354330"/>
          </a:xfrm>
          <a:prstGeom prst="rect">
            <a:avLst/>
          </a:prstGeom>
          <a:noFill/>
        </p:spPr>
        <p:txBody>
          <a:bodyPr wrap="none" lIns="0" tIns="0" rIns="0" bIns="0" rtlCol="0" anchor="t"/>
          <a:lstStyle/>
          <a:p>
            <a:pPr marL="0" indent="0" algn="l">
              <a:lnSpc>
                <a:spcPts val="2750"/>
              </a:lnSpc>
              <a:buNone/>
            </a:pPr>
            <a:r>
              <a:rPr lang="en-US" sz="3600" b="1" dirty="0">
                <a:solidFill>
                  <a:srgbClr val="006747"/>
                </a:solidFill>
                <a:latin typeface="Times New Roman" panose="02020603050405020304" charset="0"/>
                <a:ea typeface="Noto Serif SC Bold" pitchFamily="34" charset="-122"/>
                <a:cs typeface="Times New Roman" panose="02020603050405020304" charset="0"/>
              </a:rPr>
              <a:t>Proposed System:</a:t>
            </a:r>
            <a:endParaRPr lang="en-US" sz="3600" b="1" dirty="0">
              <a:solidFill>
                <a:srgbClr val="006747"/>
              </a:solidFill>
              <a:latin typeface="Times New Roman" panose="02020603050405020304" charset="0"/>
              <a:ea typeface="Noto Serif SC Bold" pitchFamily="34" charset="-122"/>
              <a:cs typeface="Times New Roman" panose="02020603050405020304" charset="0"/>
            </a:endParaRPr>
          </a:p>
        </p:txBody>
      </p:sp>
      <p:sp>
        <p:nvSpPr>
          <p:cNvPr id="15" name="Text 4"/>
          <p:cNvSpPr/>
          <p:nvPr/>
        </p:nvSpPr>
        <p:spPr>
          <a:xfrm>
            <a:off x="6250305" y="5288280"/>
            <a:ext cx="7605395" cy="2947670"/>
          </a:xfrm>
          <a:prstGeom prst="rect">
            <a:avLst/>
          </a:prstGeom>
          <a:noFill/>
        </p:spPr>
        <p:txBody>
          <a:bodyPr wrap="square" lIns="0" tIns="0" rIns="0" bIns="0" rtlCol="0" anchor="t"/>
          <a:lstStyle/>
          <a:p>
            <a:pPr algn="just">
              <a:lnSpc>
                <a:spcPts val="2850"/>
              </a:lnSpc>
            </a:pPr>
            <a:r>
              <a:rPr lang="en-US" altLang="en-US" sz="2400" dirty="0">
                <a:latin typeface="Times New Roman" panose="02020603050405020304" charset="0"/>
                <a:ea typeface="Geist" pitchFamily="34" charset="-122"/>
                <a:cs typeface="Times New Roman" panose="02020603050405020304" charset="0"/>
                <a:sym typeface="+mn-ea"/>
              </a:rPr>
              <a:t>Design a data-driven crop yield prediction system that leverages historical agricultural datasets and applies linear regression algorithms to identify relationships between key factors such as soil type, rainfall, temperature, and irrigation. By analyzing these patterns, the system can forecast crop production and provide farmers with actionable insights for informed decision-making and improved crop management.</a:t>
            </a:r>
            <a:endParaRPr lang="en-US" altLang="en-US" sz="2400" dirty="0">
              <a:latin typeface="Times New Roman" panose="02020603050405020304" charset="0"/>
              <a:ea typeface="Geist" pitchFamily="34" charset="-122"/>
              <a:cs typeface="Times New Roman" panose="0202060305040502030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sdmntprwestus2.oaiusercontent.com/files/00000000-9a40-61f8-886b-9eb7abed6efc/raw?se=2025-07-28T08%3A30%3A34Z&amp;sp=r&amp;sv=2024-08-04&amp;sr=b&amp;scid=b9b585ef-ddea-50ed-a366-b8423ec7afc4&amp;skoid=c953efd6-2ae8-41b4-a6d6-34b1475ac07c&amp;sktid=a48cca56-e6da-484e-a814-9c849652bcb3&amp;skt=2025-07-27T21%3A21%3A52Z&amp;ske=2025-07-28T21%3A21%3A52Z&amp;sks=b&amp;skv=2024-08-04&amp;sig=jud81/JOmAoUo4yOfEUZk%2BbGhREbmdCyzZQfqB1BZmM%3D"/>
          <p:cNvPicPr>
            <a:picLocks noChangeAspect="1" noChangeArrowheads="1"/>
          </p:cNvPicPr>
          <p:nvPr/>
        </p:nvPicPr>
        <p:blipFill rotWithShape="1">
          <a:blip r:embed="rId1">
            <a:extLst>
              <a:ext uri="{28A0092B-C50C-407E-A947-70E740481C1C}">
                <a14:useLocalDpi xmlns:a14="http://schemas.microsoft.com/office/drawing/2010/main" val="0"/>
              </a:ext>
            </a:extLst>
          </a:blip>
          <a:srcRect l="-1" r="-1433" b="3605"/>
          <a:stretch>
            <a:fillRect/>
          </a:stretch>
        </p:blipFill>
        <p:spPr bwMode="auto">
          <a:xfrm>
            <a:off x="7042150" y="1308100"/>
            <a:ext cx="6844665" cy="631063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C:\Users\Student\Downloads\ChatGPT Image Jul 22, 2025, 12_21_55 P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915" y="1308100"/>
            <a:ext cx="5704205" cy="628777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335666" y="520861"/>
            <a:ext cx="6273479" cy="523220"/>
          </a:xfrm>
          <a:prstGeom prst="rect">
            <a:avLst/>
          </a:prstGeom>
          <a:noFill/>
        </p:spPr>
        <p:txBody>
          <a:bodyPr wrap="square" rtlCol="0">
            <a:spAutoFit/>
          </a:bodyPr>
          <a:lstStyle/>
          <a:p>
            <a:r>
              <a:rPr lang="en-US" sz="2800" b="1" dirty="0" smtClean="0">
                <a:solidFill>
                  <a:srgbClr val="006747"/>
                </a:solidFill>
                <a:latin typeface="Times New Roman" panose="02020603050405020304" charset="0"/>
                <a:cs typeface="Times New Roman" panose="02020603050405020304" charset="0"/>
              </a:rPr>
              <a:t>DATA FLOW DIAGRAM:</a:t>
            </a:r>
            <a:endParaRPr lang="en-US" sz="2800" b="1" dirty="0">
              <a:solidFill>
                <a:srgbClr val="006747"/>
              </a:solidFill>
              <a:latin typeface="Times New Roman" panose="02020603050405020304" charset="0"/>
              <a:cs typeface="Times New Roman" panose="02020603050405020304" charset="0"/>
            </a:endParaRPr>
          </a:p>
        </p:txBody>
      </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668020" y="298450"/>
            <a:ext cx="6629400" cy="583565"/>
          </a:xfrm>
          <a:prstGeom prst="rect">
            <a:avLst/>
          </a:prstGeom>
          <a:noFill/>
        </p:spPr>
        <p:txBody>
          <a:bodyPr wrap="square" rtlCol="0">
            <a:spAutoFit/>
          </a:bodyPr>
          <a:p>
            <a:r>
              <a:rPr lang="en-IN" altLang="en-US" sz="3200" b="1">
                <a:solidFill>
                  <a:srgbClr val="006747"/>
                </a:solidFill>
              </a:rPr>
              <a:t>DATASET TABLE </a:t>
            </a:r>
            <a:r>
              <a:rPr lang="en-IN" altLang="en-US" sz="3200" b="1"/>
              <a:t>:</a:t>
            </a:r>
            <a:endParaRPr lang="en-IN" altLang="en-US" sz="3200" b="1"/>
          </a:p>
        </p:txBody>
      </p:sp>
      <p:graphicFrame>
        <p:nvGraphicFramePr>
          <p:cNvPr id="7" name="Table 6"/>
          <p:cNvGraphicFramePr/>
          <p:nvPr>
            <p:custDataLst>
              <p:tags r:id="rId1"/>
            </p:custDataLst>
          </p:nvPr>
        </p:nvGraphicFramePr>
        <p:xfrm>
          <a:off x="665480" y="882650"/>
          <a:ext cx="13540740" cy="7294880"/>
        </p:xfrm>
        <a:graphic>
          <a:graphicData uri="http://schemas.openxmlformats.org/drawingml/2006/table">
            <a:tbl>
              <a:tblPr/>
              <a:tblGrid>
                <a:gridCol w="897890"/>
                <a:gridCol w="1171575"/>
                <a:gridCol w="880745"/>
                <a:gridCol w="1772920"/>
                <a:gridCol w="2047240"/>
                <a:gridCol w="1298575"/>
                <a:gridCol w="1318895"/>
                <a:gridCol w="1316990"/>
                <a:gridCol w="1482090"/>
                <a:gridCol w="1353820"/>
              </a:tblGrid>
              <a:tr h="677545">
                <a:tc>
                  <a:txBody>
                    <a:bodyPr/>
                    <a:p>
                      <a:pPr algn="ctr" fontAlgn="ctr"/>
                      <a:r>
                        <a:rPr sz="1400" b="1" i="0">
                          <a:solidFill>
                            <a:srgbClr val="000000"/>
                          </a:solidFill>
                          <a:latin typeface="Times New Roman" panose="02020603050405020304" charset="0"/>
                          <a:ea typeface="Calibri" panose="020F0502020204030204"/>
                          <a:cs typeface="Times New Roman" panose="02020603050405020304" charset="0"/>
                        </a:rPr>
                        <a:t>Region</a:t>
                      </a:r>
                      <a:endParaRPr sz="1400" b="1"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1" i="0">
                          <a:solidFill>
                            <a:srgbClr val="000000"/>
                          </a:solidFill>
                          <a:latin typeface="Times New Roman" panose="02020603050405020304" charset="0"/>
                          <a:ea typeface="Calibri" panose="020F0502020204030204"/>
                          <a:cs typeface="Times New Roman" panose="02020603050405020304" charset="0"/>
                        </a:rPr>
                        <a:t>Soil_Type</a:t>
                      </a:r>
                      <a:endParaRPr sz="1400" b="1"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1" i="0">
                          <a:solidFill>
                            <a:srgbClr val="000000"/>
                          </a:solidFill>
                          <a:latin typeface="Times New Roman" panose="02020603050405020304" charset="0"/>
                          <a:ea typeface="Calibri" panose="020F0502020204030204"/>
                          <a:cs typeface="Times New Roman" panose="02020603050405020304" charset="0"/>
                        </a:rPr>
                        <a:t>Crop</a:t>
                      </a:r>
                      <a:endParaRPr sz="1400" b="1"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1" i="0">
                          <a:solidFill>
                            <a:srgbClr val="000000"/>
                          </a:solidFill>
                          <a:latin typeface="Times New Roman" panose="02020603050405020304" charset="0"/>
                          <a:ea typeface="Calibri" panose="020F0502020204030204"/>
                          <a:cs typeface="Times New Roman" panose="02020603050405020304" charset="0"/>
                        </a:rPr>
                        <a:t>Rainfall_mm</a:t>
                      </a:r>
                      <a:endParaRPr sz="1400" b="1"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1" i="0">
                          <a:solidFill>
                            <a:srgbClr val="000000"/>
                          </a:solidFill>
                          <a:latin typeface="Times New Roman" panose="02020603050405020304" charset="0"/>
                          <a:ea typeface="Calibri" panose="020F0502020204030204"/>
                          <a:cs typeface="Times New Roman" panose="02020603050405020304" charset="0"/>
                        </a:rPr>
                        <a:t>Temperature_Celsius</a:t>
                      </a:r>
                      <a:endParaRPr sz="1400" b="1"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1" i="0">
                          <a:solidFill>
                            <a:srgbClr val="000000"/>
                          </a:solidFill>
                          <a:latin typeface="Times New Roman" panose="02020603050405020304" charset="0"/>
                          <a:ea typeface="Calibri" panose="020F0502020204030204"/>
                          <a:cs typeface="Times New Roman" panose="02020603050405020304" charset="0"/>
                        </a:rPr>
                        <a:t>Fertilizer_Used</a:t>
                      </a:r>
                      <a:endParaRPr sz="1400" b="1"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1" i="0">
                          <a:solidFill>
                            <a:srgbClr val="000000"/>
                          </a:solidFill>
                          <a:latin typeface="Times New Roman" panose="02020603050405020304" charset="0"/>
                          <a:ea typeface="Calibri" panose="020F0502020204030204"/>
                          <a:cs typeface="Times New Roman" panose="02020603050405020304" charset="0"/>
                        </a:rPr>
                        <a:t>Irrigation_Used</a:t>
                      </a:r>
                      <a:endParaRPr sz="1400" b="1"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1" i="0">
                          <a:solidFill>
                            <a:srgbClr val="000000"/>
                          </a:solidFill>
                          <a:latin typeface="Times New Roman" panose="02020603050405020304" charset="0"/>
                          <a:ea typeface="Calibri" panose="020F0502020204030204"/>
                          <a:cs typeface="Times New Roman" panose="02020603050405020304" charset="0"/>
                        </a:rPr>
                        <a:t>Weather_Condition</a:t>
                      </a:r>
                      <a:endParaRPr sz="1400" b="1"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1" i="0">
                          <a:solidFill>
                            <a:srgbClr val="000000"/>
                          </a:solidFill>
                          <a:latin typeface="Times New Roman" panose="02020603050405020304" charset="0"/>
                          <a:ea typeface="Calibri" panose="020F0502020204030204"/>
                          <a:cs typeface="Times New Roman" panose="02020603050405020304" charset="0"/>
                        </a:rPr>
                        <a:t>Days_to_Harvest</a:t>
                      </a:r>
                      <a:endParaRPr sz="1400" b="1"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1" i="0">
                          <a:solidFill>
                            <a:srgbClr val="000000"/>
                          </a:solidFill>
                          <a:latin typeface="Times New Roman" panose="02020603050405020304" charset="0"/>
                          <a:ea typeface="Calibri" panose="020F0502020204030204"/>
                          <a:cs typeface="Times New Roman" panose="02020603050405020304" charset="0"/>
                        </a:rPr>
                        <a:t>Yield_tons_per_hectare</a:t>
                      </a:r>
                      <a:endParaRPr sz="1400" b="1"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2440">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West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Sandy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Cotton</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897.0772391101236</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27.676966373377603</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Cloudy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122</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6.555816258223593</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3075">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South</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Clay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Rice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992.6732816189208</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18.02614225436302</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Rainy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140</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8.5273409063236</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2440">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North</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Loam</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Barley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147.9980252926104</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29.79404241557257</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Sunny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106</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1.127443335982929</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3075">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North</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Sandy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Soybean</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986.8663313367325</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16.64419019137728</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Rainy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146</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6.517572507555278</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2440">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South</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Silt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Wheat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730.379174445627</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31.620687370805797</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Cloudy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110</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7.248251218445701</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3075">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South</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Silt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Soybean</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797.4711823962564</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37.70497446941277</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Rainy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74</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5.898416311841461</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1805">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West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Clay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Wheat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357.90235724297685</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31.59343138976995</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Rainy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90</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2.652391664619867</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2440">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South</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Sandy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Rice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441.13115357285005</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30.88710699523619</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Sunny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61</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5.8295423488104605</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3710">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North</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Silt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Wheat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181.5878606243205</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26.752728580811905</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Sunny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127</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2.9437164569313867</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1805">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West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Sandy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Wheat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395.0489682684721</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17.646198956255336</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Rainy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140</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3.7072931271974823</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3075">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North</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Peaty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Wheat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385.13531445805074</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21.656191734884608</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Sunny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73</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2.564442460083202</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2440">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East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Sandy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Cotton</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145.3006808203336</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19.755534985496798</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Cloudy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141</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4.367612094467675</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3075">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South</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Peaty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Cotton</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607.1502520374111</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15.562163303832799</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Sunny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136</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6.52518615986143</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r h="472440">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East</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Clay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Barley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929.1237352255479</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29.677303136616587</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FALSE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TRUE</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Rainy</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134</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c>
                  <a:txBody>
                    <a:bodyPr/>
                    <a:p>
                      <a:pPr algn="ctr" fontAlgn="ctr"/>
                      <a:r>
                        <a:rPr sz="1400" b="0" i="0">
                          <a:solidFill>
                            <a:srgbClr val="000000"/>
                          </a:solidFill>
                          <a:latin typeface="Times New Roman" panose="02020603050405020304" charset="0"/>
                          <a:ea typeface="Calibri" panose="020F0502020204030204"/>
                          <a:cs typeface="Times New Roman" panose="02020603050405020304" charset="0"/>
                        </a:rPr>
                        <a:t>6.493030751726615</a:t>
                      </a:r>
                      <a:endParaRPr sz="1400" b="0" i="0">
                        <a:solidFill>
                          <a:srgbClr val="000000"/>
                        </a:solidFill>
                        <a:latin typeface="Times New Roman" panose="02020603050405020304" charset="0"/>
                        <a:ea typeface="Calibri" panose="020F0502020204030204"/>
                        <a:cs typeface="Times New Roman" panose="02020603050405020304" charset="0"/>
                      </a:endParaRPr>
                    </a:p>
                  </a:txBody>
                  <a:tcPr marL="9842" marR="9842" marT="9842" marB="0" anchor="ctr" anchorCtr="0">
                    <a:lnL>
                      <a:noFill/>
                    </a:lnL>
                    <a:lnR>
                      <a:noFill/>
                    </a:lnR>
                    <a:lnT>
                      <a:noFill/>
                    </a:lnT>
                    <a:lnB>
                      <a:noFill/>
                    </a:lnB>
                    <a:solidFill>
                      <a:schemeClr val="bg2"/>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738505" y="315595"/>
            <a:ext cx="6576695" cy="645160"/>
          </a:xfrm>
          <a:prstGeom prst="rect">
            <a:avLst/>
          </a:prstGeom>
          <a:noFill/>
        </p:spPr>
        <p:txBody>
          <a:bodyPr wrap="square" rtlCol="0">
            <a:spAutoFit/>
          </a:bodyPr>
          <a:p>
            <a:r>
              <a:rPr lang="en-US" altLang="en-US" sz="3600" b="1">
                <a:solidFill>
                  <a:srgbClr val="006747"/>
                </a:solidFill>
                <a:highlight>
                  <a:srgbClr val="000000">
                    <a:alpha val="0"/>
                  </a:srgbClr>
                </a:highlight>
                <a:latin typeface="Times New Roman" panose="02020603050405020304" charset="0"/>
                <a:cs typeface="Times New Roman" panose="02020603050405020304" charset="0"/>
              </a:rPr>
              <a:t>Input </a:t>
            </a:r>
            <a:r>
              <a:rPr lang="en-IN" altLang="en-US" sz="3600" b="1">
                <a:solidFill>
                  <a:srgbClr val="006747"/>
                </a:solidFill>
                <a:highlight>
                  <a:srgbClr val="000000">
                    <a:alpha val="0"/>
                  </a:srgbClr>
                </a:highlight>
                <a:latin typeface="Times New Roman" panose="02020603050405020304" charset="0"/>
                <a:cs typeface="Times New Roman" panose="02020603050405020304" charset="0"/>
              </a:rPr>
              <a:t>&amp; </a:t>
            </a:r>
            <a:r>
              <a:rPr lang="en-US" altLang="en-US" sz="3600" b="1">
                <a:solidFill>
                  <a:srgbClr val="006747"/>
                </a:solidFill>
                <a:highlight>
                  <a:srgbClr val="000000">
                    <a:alpha val="0"/>
                  </a:srgbClr>
                </a:highlight>
                <a:latin typeface="Times New Roman" panose="02020603050405020304" charset="0"/>
                <a:cs typeface="Times New Roman" panose="02020603050405020304" charset="0"/>
              </a:rPr>
              <a:t>output  screen design </a:t>
            </a:r>
            <a:r>
              <a:rPr lang="en-IN" altLang="en-US" sz="3600" b="1">
                <a:solidFill>
                  <a:srgbClr val="006747"/>
                </a:solidFill>
                <a:highlight>
                  <a:srgbClr val="000000">
                    <a:alpha val="0"/>
                  </a:srgbClr>
                </a:highlight>
                <a:latin typeface="Times New Roman" panose="02020603050405020304" charset="0"/>
                <a:cs typeface="Times New Roman" panose="02020603050405020304" charset="0"/>
              </a:rPr>
              <a:t>:</a:t>
            </a:r>
            <a:endParaRPr lang="en-IN" altLang="en-US" sz="3600" b="1">
              <a:solidFill>
                <a:srgbClr val="006747"/>
              </a:solidFill>
              <a:highlight>
                <a:srgbClr val="000000">
                  <a:alpha val="0"/>
                </a:srgbClr>
              </a:highlight>
              <a:latin typeface="Times New Roman" panose="02020603050405020304" charset="0"/>
              <a:cs typeface="Times New Roman" panose="02020603050405020304" charset="0"/>
            </a:endParaRPr>
          </a:p>
        </p:txBody>
      </p:sp>
      <p:pic>
        <p:nvPicPr>
          <p:cNvPr id="6" name="Picture 5" descr="output"/>
          <p:cNvPicPr>
            <a:picLocks noChangeAspect="1"/>
          </p:cNvPicPr>
          <p:nvPr/>
        </p:nvPicPr>
        <p:blipFill>
          <a:blip r:embed="rId1"/>
          <a:stretch>
            <a:fillRect/>
          </a:stretch>
        </p:blipFill>
        <p:spPr>
          <a:xfrm>
            <a:off x="8309610" y="2123440"/>
            <a:ext cx="5817870" cy="5073015"/>
          </a:xfrm>
          <a:prstGeom prst="rect">
            <a:avLst/>
          </a:prstGeom>
        </p:spPr>
      </p:pic>
      <p:pic>
        <p:nvPicPr>
          <p:cNvPr id="8" name="Picture 7" descr="input"/>
          <p:cNvPicPr>
            <a:picLocks noChangeAspect="1"/>
          </p:cNvPicPr>
          <p:nvPr/>
        </p:nvPicPr>
        <p:blipFill>
          <a:blip r:embed="rId2"/>
          <a:stretch>
            <a:fillRect/>
          </a:stretch>
        </p:blipFill>
        <p:spPr>
          <a:xfrm>
            <a:off x="1079500" y="1377950"/>
            <a:ext cx="6235700" cy="664083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896620" y="614680"/>
            <a:ext cx="3270885" cy="645160"/>
          </a:xfrm>
          <a:prstGeom prst="rect">
            <a:avLst/>
          </a:prstGeom>
          <a:noFill/>
        </p:spPr>
        <p:txBody>
          <a:bodyPr wrap="square" rtlCol="0">
            <a:spAutoFit/>
          </a:bodyPr>
          <a:p>
            <a:r>
              <a:rPr lang="en-US" altLang="en-US" sz="3600" b="1">
                <a:solidFill>
                  <a:srgbClr val="006747"/>
                </a:solidFill>
                <a:latin typeface="Times New Roman" panose="02020603050405020304" charset="0"/>
                <a:cs typeface="Times New Roman" panose="02020603050405020304" charset="0"/>
              </a:rPr>
              <a:t>Testing</a:t>
            </a:r>
            <a:r>
              <a:rPr lang="en-IN" altLang="en-US" sz="3600" b="1">
                <a:solidFill>
                  <a:srgbClr val="006747"/>
                </a:solidFill>
                <a:latin typeface="Times New Roman" panose="02020603050405020304" charset="0"/>
                <a:cs typeface="Times New Roman" panose="02020603050405020304" charset="0"/>
              </a:rPr>
              <a:t> :</a:t>
            </a:r>
            <a:r>
              <a:rPr lang="en-US" altLang="en-US" sz="3600">
                <a:solidFill>
                  <a:srgbClr val="006747"/>
                </a:solidFill>
                <a:latin typeface="Times New Roman" panose="02020603050405020304" charset="0"/>
                <a:cs typeface="Times New Roman" panose="02020603050405020304" charset="0"/>
              </a:rPr>
              <a:t> </a:t>
            </a:r>
            <a:endParaRPr lang="en-US" altLang="en-US" sz="3600">
              <a:solidFill>
                <a:srgbClr val="006747"/>
              </a:solidFill>
              <a:latin typeface="Times New Roman" panose="02020603050405020304" charset="0"/>
              <a:cs typeface="Times New Roman" panose="02020603050405020304" charset="0"/>
            </a:endParaRPr>
          </a:p>
        </p:txBody>
      </p:sp>
      <p:sp>
        <p:nvSpPr>
          <p:cNvPr id="5" name="Text Box 4"/>
          <p:cNvSpPr txBox="1"/>
          <p:nvPr/>
        </p:nvSpPr>
        <p:spPr>
          <a:xfrm>
            <a:off x="3041650" y="1722755"/>
            <a:ext cx="8950325" cy="4892675"/>
          </a:xfrm>
          <a:prstGeom prst="rect">
            <a:avLst/>
          </a:prstGeom>
          <a:noFill/>
        </p:spPr>
        <p:txBody>
          <a:bodyPr wrap="square" rtlCol="0">
            <a:spAutoFit/>
          </a:bodyPr>
          <a:p>
            <a:pPr marL="342900" indent="-342900">
              <a:buFont typeface="Arial" panose="020B0604020202020204" pitchFamily="34" charset="0"/>
              <a:buChar char="•"/>
            </a:pPr>
            <a:r>
              <a:rPr lang="en-US" altLang="en-US" sz="2400"/>
              <a:t>Description of how the model was tested</a:t>
            </a:r>
            <a:endParaRPr lang="en-US" altLang="en-US" sz="2400"/>
          </a:p>
          <a:p>
            <a:pPr marL="342900" indent="-342900">
              <a:buFont typeface="Arial" panose="020B0604020202020204" pitchFamily="34" charset="0"/>
              <a:buChar char="•"/>
            </a:pPr>
            <a:endParaRPr lang="en-US" altLang="en-US" sz="2400"/>
          </a:p>
          <a:p>
            <a:pPr marL="342900" indent="-342900">
              <a:buFont typeface="Arial" panose="020B0604020202020204" pitchFamily="34" charset="0"/>
              <a:buChar char="•"/>
            </a:pPr>
            <a:r>
              <a:rPr lang="en-US" altLang="en-US" sz="2400"/>
              <a:t>Data split: training vs. testing (e.g., 80:20)</a:t>
            </a:r>
            <a:endParaRPr lang="en-US" altLang="en-US" sz="2400"/>
          </a:p>
          <a:p>
            <a:pPr marL="342900" indent="-342900">
              <a:buFont typeface="Arial" panose="020B0604020202020204" pitchFamily="34" charset="0"/>
              <a:buChar char="•"/>
            </a:pPr>
            <a:endParaRPr lang="en-US" altLang="en-US" sz="2400"/>
          </a:p>
          <a:p>
            <a:pPr marL="342900" indent="-342900">
              <a:buFont typeface="Arial" panose="020B0604020202020204" pitchFamily="34" charset="0"/>
              <a:buChar char="•"/>
            </a:pPr>
            <a:r>
              <a:rPr lang="en-US" altLang="en-US" sz="2400"/>
              <a:t>Evaluation metrics used:</a:t>
            </a:r>
            <a:endParaRPr lang="en-US" altLang="en-US" sz="2400"/>
          </a:p>
          <a:p>
            <a:pPr marL="342900" indent="-342900">
              <a:buFont typeface="Arial" panose="020B0604020202020204" pitchFamily="34" charset="0"/>
              <a:buChar char="•"/>
            </a:pPr>
            <a:endParaRPr lang="en-US" altLang="en-US" sz="2400"/>
          </a:p>
          <a:p>
            <a:pPr marL="1828800" lvl="3" indent="-457200">
              <a:buFont typeface="+mj-lt"/>
              <a:buAutoNum type="arabicPeriod"/>
            </a:pPr>
            <a:r>
              <a:rPr lang="en-US" altLang="en-US" sz="2400"/>
              <a:t>Mean Absolute Error (MAE)</a:t>
            </a:r>
            <a:endParaRPr lang="en-US" altLang="en-US" sz="2400"/>
          </a:p>
          <a:p>
            <a:pPr marL="1828800" lvl="3" indent="-457200">
              <a:buFont typeface="+mj-lt"/>
              <a:buAutoNum type="arabicPeriod"/>
            </a:pPr>
            <a:endParaRPr lang="en-US" altLang="en-US" sz="2400"/>
          </a:p>
          <a:p>
            <a:pPr marL="1828800" lvl="3" indent="-457200">
              <a:buFont typeface="+mj-lt"/>
              <a:buAutoNum type="arabicPeriod"/>
            </a:pPr>
            <a:r>
              <a:rPr lang="en-US" altLang="en-US" sz="2400"/>
              <a:t>Mean Squared Error (MSE)</a:t>
            </a:r>
            <a:endParaRPr lang="en-US" altLang="en-US" sz="2400"/>
          </a:p>
          <a:p>
            <a:pPr marL="1828800" lvl="3" indent="-457200">
              <a:buFont typeface="+mj-lt"/>
              <a:buAutoNum type="arabicPeriod"/>
            </a:pPr>
            <a:endParaRPr lang="en-US" altLang="en-US" sz="2400"/>
          </a:p>
          <a:p>
            <a:pPr marL="1828800" lvl="3" indent="-457200">
              <a:buFont typeface="+mj-lt"/>
              <a:buAutoNum type="arabicPeriod"/>
            </a:pPr>
            <a:r>
              <a:rPr lang="en-US" altLang="en-US" sz="2400"/>
              <a:t>R² Score</a:t>
            </a:r>
            <a:endParaRPr lang="en-US" altLang="en-US" sz="2400"/>
          </a:p>
          <a:p>
            <a:pPr marL="342900" indent="-342900">
              <a:buFont typeface="Arial" panose="020B0604020202020204" pitchFamily="34" charset="0"/>
              <a:buChar char="•"/>
            </a:pPr>
            <a:endParaRPr lang="en-US" altLang="en-US" sz="2400"/>
          </a:p>
          <a:p>
            <a:pPr marL="342900" indent="-342900">
              <a:buFont typeface="Arial" panose="020B0604020202020204" pitchFamily="34" charset="0"/>
              <a:buChar char="•"/>
            </a:pPr>
            <a:r>
              <a:rPr lang="en-US" altLang="en-US" sz="2400"/>
              <a:t>Sample predictions vs. actual crop yields (table or graph)</a:t>
            </a:r>
            <a:endParaRPr lang="en-US" altLang="en-US" sz="2400"/>
          </a:p>
        </p:txBody>
      </p:sp>
    </p:spTree>
  </p:cSld>
  <p:clrMapOvr>
    <a:masterClrMapping/>
  </p:clrMapOvr>
</p:sld>
</file>

<file path=ppt/tags/tag1.xml><?xml version="1.0" encoding="utf-8"?>
<p:tagLst xmlns:p="http://schemas.openxmlformats.org/presentationml/2006/main">
  <p:tag name="TABLE_ENDDRAG_ORIGIN_RECT" val="1027*571"/>
  <p:tag name="TABLE_ENDDRAG_RECT" val="52*72*1027*571"/>
</p:tagLst>
</file>

<file path=ppt/theme/theme1.xml><?xml version="1.0" encoding="utf-8"?>
<a:theme xmlns:a="http://schemas.openxmlformats.org/drawingml/2006/main" name="Parcel">
  <a:themeElements>
    <a:clrScheme name="Parcel">
      <a:dk1>
        <a:srgbClr val="000000"/>
      </a:dk1>
      <a:lt1>
        <a:sysClr val="window" lastClr="FFFFFF"/>
      </a:lt1>
      <a:dk2>
        <a:srgbClr val="5E5E5E"/>
      </a:dk2>
      <a:lt2>
        <a:srgbClr val="DDDDDD"/>
      </a:lt2>
      <a:accent1>
        <a:srgbClr val="A6B727"/>
      </a:accent1>
      <a:accent2>
        <a:srgbClr val="418AB3"/>
      </a:accent2>
      <a:accent3>
        <a:srgbClr val="F69200"/>
      </a:accent3>
      <a:accent4>
        <a:srgbClr val="838383"/>
      </a:accent4>
      <a:accent5>
        <a:srgbClr val="FEC306"/>
      </a:accent5>
      <a:accent6>
        <a:srgbClr val="DF5327"/>
      </a:accent6>
      <a:hlink>
        <a:srgbClr val="F59E00"/>
      </a:hlink>
      <a:folHlink>
        <a:srgbClr val="B2B2B2"/>
      </a:folHlink>
    </a:clrScheme>
    <a:fontScheme name="Parcel">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6616</Words>
  <Application>WPS Presentation</Application>
  <PresentationFormat>Custom</PresentationFormat>
  <Paragraphs>397</Paragraphs>
  <Slides>13</Slides>
  <Notes>6</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13</vt:i4>
      </vt:variant>
    </vt:vector>
  </HeadingPairs>
  <TitlesOfParts>
    <vt:vector size="25" baseType="lpstr">
      <vt:lpstr>Arial</vt:lpstr>
      <vt:lpstr>SimSun</vt:lpstr>
      <vt:lpstr>Wingdings</vt:lpstr>
      <vt:lpstr>Times New Roman</vt:lpstr>
      <vt:lpstr>Noto Serif SC Bold</vt:lpstr>
      <vt:lpstr>Geist</vt:lpstr>
      <vt:lpstr>Times New Roman</vt:lpstr>
      <vt:lpstr>Calibri</vt:lpstr>
      <vt:lpstr>Gill Sans MT</vt:lpstr>
      <vt:lpstr>Microsoft YaHei</vt:lpstr>
      <vt:lpstr>Arial Unicode MS</vt:lpstr>
      <vt:lpstr>Parcel</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PRATHEEP KUMAR G</dc:creator>
  <cp:lastModifiedBy>Dhanush07 Sudhakar</cp:lastModifiedBy>
  <cp:revision>62</cp:revision>
  <dcterms:created xsi:type="dcterms:W3CDTF">2025-07-07T13:01:00Z</dcterms:created>
  <dcterms:modified xsi:type="dcterms:W3CDTF">2025-10-23T14:45:04Z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B5C38546B84D4454939597B1B6A6AB6E_13</vt:lpwstr>
  </property>
  <property fmtid="{D5CDD505-2E9C-101B-9397-08002B2CF9AE}" pid="3" name="KSOProductBuildVer">
    <vt:lpwstr>1033-12.2.0.23131</vt:lpwstr>
  </property>
</Properties>
</file>